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60" r:id="rId4"/>
    <p:sldId id="259"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0" d="100"/>
          <a:sy n="40" d="100"/>
        </p:scale>
        <p:origin x="44"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DB18BE-563E-4563-9050-F50102724C51}" type="datetimeFigureOut">
              <a:rPr lang="en-MT" smtClean="0"/>
              <a:t>27/11/2020</a:t>
            </a:fld>
            <a:endParaRPr lang="en-MT"/>
          </a:p>
        </p:txBody>
      </p:sp>
      <p:sp>
        <p:nvSpPr>
          <p:cNvPr id="5" name="Footer Placeholder 4"/>
          <p:cNvSpPr>
            <a:spLocks noGrp="1"/>
          </p:cNvSpPr>
          <p:nvPr>
            <p:ph type="ftr" sz="quarter" idx="11"/>
          </p:nvPr>
        </p:nvSpPr>
        <p:spPr/>
        <p:txBody>
          <a:bodyPr/>
          <a:lstStyle/>
          <a:p>
            <a:endParaRPr lang="en-MT"/>
          </a:p>
        </p:txBody>
      </p:sp>
      <p:sp>
        <p:nvSpPr>
          <p:cNvPr id="6" name="Slide Number Placeholder 5"/>
          <p:cNvSpPr>
            <a:spLocks noGrp="1"/>
          </p:cNvSpPr>
          <p:nvPr>
            <p:ph type="sldNum" sz="quarter" idx="12"/>
          </p:nvPr>
        </p:nvSpPr>
        <p:spPr/>
        <p:txBody>
          <a:bodyPr/>
          <a:lstStyle/>
          <a:p>
            <a:fld id="{5998B849-E5E6-40C1-B6D7-2620003D607A}" type="slidenum">
              <a:rPr lang="en-MT" smtClean="0"/>
              <a:t>‹#›</a:t>
            </a:fld>
            <a:endParaRPr lang="en-MT"/>
          </a:p>
        </p:txBody>
      </p:sp>
    </p:spTree>
    <p:extLst>
      <p:ext uri="{BB962C8B-B14F-4D97-AF65-F5344CB8AC3E}">
        <p14:creationId xmlns:p14="http://schemas.microsoft.com/office/powerpoint/2010/main" val="287449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DB18BE-563E-4563-9050-F50102724C51}" type="datetimeFigureOut">
              <a:rPr lang="en-MT" smtClean="0"/>
              <a:t>27/11/2020</a:t>
            </a:fld>
            <a:endParaRPr lang="en-MT"/>
          </a:p>
        </p:txBody>
      </p:sp>
      <p:sp>
        <p:nvSpPr>
          <p:cNvPr id="6" name="Footer Placeholder 5"/>
          <p:cNvSpPr>
            <a:spLocks noGrp="1"/>
          </p:cNvSpPr>
          <p:nvPr>
            <p:ph type="ftr" sz="quarter" idx="11"/>
          </p:nvPr>
        </p:nvSpPr>
        <p:spPr/>
        <p:txBody>
          <a:bodyPr/>
          <a:lstStyle/>
          <a:p>
            <a:endParaRPr lang="en-MT"/>
          </a:p>
        </p:txBody>
      </p:sp>
      <p:sp>
        <p:nvSpPr>
          <p:cNvPr id="7" name="Slide Number Placeholder 6"/>
          <p:cNvSpPr>
            <a:spLocks noGrp="1"/>
          </p:cNvSpPr>
          <p:nvPr>
            <p:ph type="sldNum" sz="quarter" idx="12"/>
          </p:nvPr>
        </p:nvSpPr>
        <p:spPr/>
        <p:txBody>
          <a:bodyPr/>
          <a:lstStyle/>
          <a:p>
            <a:fld id="{5998B849-E5E6-40C1-B6D7-2620003D607A}" type="slidenum">
              <a:rPr lang="en-MT" smtClean="0"/>
              <a:t>‹#›</a:t>
            </a:fld>
            <a:endParaRPr lang="en-MT"/>
          </a:p>
        </p:txBody>
      </p:sp>
    </p:spTree>
    <p:extLst>
      <p:ext uri="{BB962C8B-B14F-4D97-AF65-F5344CB8AC3E}">
        <p14:creationId xmlns:p14="http://schemas.microsoft.com/office/powerpoint/2010/main" val="3741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7DB18BE-563E-4563-9050-F50102724C51}" type="datetimeFigureOut">
              <a:rPr lang="en-MT" smtClean="0"/>
              <a:t>27/11/2020</a:t>
            </a:fld>
            <a:endParaRPr lang="en-MT"/>
          </a:p>
        </p:txBody>
      </p:sp>
      <p:sp>
        <p:nvSpPr>
          <p:cNvPr id="5" name="Footer Placeholder 4"/>
          <p:cNvSpPr>
            <a:spLocks noGrp="1"/>
          </p:cNvSpPr>
          <p:nvPr>
            <p:ph type="ftr" sz="quarter" idx="11"/>
          </p:nvPr>
        </p:nvSpPr>
        <p:spPr/>
        <p:txBody>
          <a:bodyPr/>
          <a:lstStyle/>
          <a:p>
            <a:endParaRPr lang="en-MT"/>
          </a:p>
        </p:txBody>
      </p:sp>
      <p:sp>
        <p:nvSpPr>
          <p:cNvPr id="6" name="Slide Number Placeholder 5"/>
          <p:cNvSpPr>
            <a:spLocks noGrp="1"/>
          </p:cNvSpPr>
          <p:nvPr>
            <p:ph type="sldNum" sz="quarter" idx="12"/>
          </p:nvPr>
        </p:nvSpPr>
        <p:spPr/>
        <p:txBody>
          <a:bodyPr/>
          <a:lstStyle/>
          <a:p>
            <a:fld id="{5998B849-E5E6-40C1-B6D7-2620003D607A}" type="slidenum">
              <a:rPr lang="en-MT" smtClean="0"/>
              <a:t>‹#›</a:t>
            </a:fld>
            <a:endParaRPr lang="en-MT"/>
          </a:p>
        </p:txBody>
      </p:sp>
    </p:spTree>
    <p:extLst>
      <p:ext uri="{BB962C8B-B14F-4D97-AF65-F5344CB8AC3E}">
        <p14:creationId xmlns:p14="http://schemas.microsoft.com/office/powerpoint/2010/main" val="29978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7DB18BE-563E-4563-9050-F50102724C51}" type="datetimeFigureOut">
              <a:rPr lang="en-MT" smtClean="0"/>
              <a:t>27/11/2020</a:t>
            </a:fld>
            <a:endParaRPr lang="en-MT"/>
          </a:p>
        </p:txBody>
      </p:sp>
      <p:sp>
        <p:nvSpPr>
          <p:cNvPr id="5" name="Footer Placeholder 4"/>
          <p:cNvSpPr>
            <a:spLocks noGrp="1"/>
          </p:cNvSpPr>
          <p:nvPr>
            <p:ph type="ftr" sz="quarter" idx="11"/>
          </p:nvPr>
        </p:nvSpPr>
        <p:spPr/>
        <p:txBody>
          <a:bodyPr/>
          <a:lstStyle/>
          <a:p>
            <a:endParaRPr lang="en-MT"/>
          </a:p>
        </p:txBody>
      </p:sp>
      <p:sp>
        <p:nvSpPr>
          <p:cNvPr id="6" name="Slide Number Placeholder 5"/>
          <p:cNvSpPr>
            <a:spLocks noGrp="1"/>
          </p:cNvSpPr>
          <p:nvPr>
            <p:ph type="sldNum" sz="quarter" idx="12"/>
          </p:nvPr>
        </p:nvSpPr>
        <p:spPr/>
        <p:txBody>
          <a:bodyPr/>
          <a:lstStyle/>
          <a:p>
            <a:fld id="{5998B849-E5E6-40C1-B6D7-2620003D607A}" type="slidenum">
              <a:rPr lang="en-MT" smtClean="0"/>
              <a:t>‹#›</a:t>
            </a:fld>
            <a:endParaRPr lang="en-M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4430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DB18BE-563E-4563-9050-F50102724C51}" type="datetimeFigureOut">
              <a:rPr lang="en-MT" smtClean="0"/>
              <a:t>27/11/2020</a:t>
            </a:fld>
            <a:endParaRPr lang="en-MT"/>
          </a:p>
        </p:txBody>
      </p:sp>
      <p:sp>
        <p:nvSpPr>
          <p:cNvPr id="5" name="Footer Placeholder 4"/>
          <p:cNvSpPr>
            <a:spLocks noGrp="1"/>
          </p:cNvSpPr>
          <p:nvPr>
            <p:ph type="ftr" sz="quarter" idx="11"/>
          </p:nvPr>
        </p:nvSpPr>
        <p:spPr/>
        <p:txBody>
          <a:bodyPr/>
          <a:lstStyle/>
          <a:p>
            <a:endParaRPr lang="en-MT"/>
          </a:p>
        </p:txBody>
      </p:sp>
      <p:sp>
        <p:nvSpPr>
          <p:cNvPr id="6" name="Slide Number Placeholder 5"/>
          <p:cNvSpPr>
            <a:spLocks noGrp="1"/>
          </p:cNvSpPr>
          <p:nvPr>
            <p:ph type="sldNum" sz="quarter" idx="12"/>
          </p:nvPr>
        </p:nvSpPr>
        <p:spPr/>
        <p:txBody>
          <a:bodyPr/>
          <a:lstStyle/>
          <a:p>
            <a:fld id="{5998B849-E5E6-40C1-B6D7-2620003D607A}" type="slidenum">
              <a:rPr lang="en-MT" smtClean="0"/>
              <a:t>‹#›</a:t>
            </a:fld>
            <a:endParaRPr lang="en-MT"/>
          </a:p>
        </p:txBody>
      </p:sp>
    </p:spTree>
    <p:extLst>
      <p:ext uri="{BB962C8B-B14F-4D97-AF65-F5344CB8AC3E}">
        <p14:creationId xmlns:p14="http://schemas.microsoft.com/office/powerpoint/2010/main" val="202689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7DB18BE-563E-4563-9050-F50102724C51}" type="datetimeFigureOut">
              <a:rPr lang="en-MT" smtClean="0"/>
              <a:t>27/11/2020</a:t>
            </a:fld>
            <a:endParaRPr lang="en-MT"/>
          </a:p>
        </p:txBody>
      </p:sp>
      <p:sp>
        <p:nvSpPr>
          <p:cNvPr id="4" name="Footer Placeholder 4"/>
          <p:cNvSpPr>
            <a:spLocks noGrp="1"/>
          </p:cNvSpPr>
          <p:nvPr>
            <p:ph type="ftr" sz="quarter" idx="11"/>
          </p:nvPr>
        </p:nvSpPr>
        <p:spPr/>
        <p:txBody>
          <a:bodyPr/>
          <a:lstStyle/>
          <a:p>
            <a:endParaRPr lang="en-MT"/>
          </a:p>
        </p:txBody>
      </p:sp>
      <p:sp>
        <p:nvSpPr>
          <p:cNvPr id="6" name="Slide Number Placeholder 5"/>
          <p:cNvSpPr>
            <a:spLocks noGrp="1"/>
          </p:cNvSpPr>
          <p:nvPr>
            <p:ph type="sldNum" sz="quarter" idx="12"/>
          </p:nvPr>
        </p:nvSpPr>
        <p:spPr/>
        <p:txBody>
          <a:bodyPr/>
          <a:lstStyle/>
          <a:p>
            <a:fld id="{5998B849-E5E6-40C1-B6D7-2620003D607A}" type="slidenum">
              <a:rPr lang="en-MT" smtClean="0"/>
              <a:t>‹#›</a:t>
            </a:fld>
            <a:endParaRPr lang="en-MT"/>
          </a:p>
        </p:txBody>
      </p:sp>
    </p:spTree>
    <p:extLst>
      <p:ext uri="{BB962C8B-B14F-4D97-AF65-F5344CB8AC3E}">
        <p14:creationId xmlns:p14="http://schemas.microsoft.com/office/powerpoint/2010/main" val="1576435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7DB18BE-563E-4563-9050-F50102724C51}" type="datetimeFigureOut">
              <a:rPr lang="en-MT" smtClean="0"/>
              <a:t>27/11/2020</a:t>
            </a:fld>
            <a:endParaRPr lang="en-MT"/>
          </a:p>
        </p:txBody>
      </p:sp>
      <p:sp>
        <p:nvSpPr>
          <p:cNvPr id="4" name="Footer Placeholder 4"/>
          <p:cNvSpPr>
            <a:spLocks noGrp="1"/>
          </p:cNvSpPr>
          <p:nvPr>
            <p:ph type="ftr" sz="quarter" idx="11"/>
          </p:nvPr>
        </p:nvSpPr>
        <p:spPr/>
        <p:txBody>
          <a:bodyPr/>
          <a:lstStyle/>
          <a:p>
            <a:endParaRPr lang="en-MT"/>
          </a:p>
        </p:txBody>
      </p:sp>
      <p:sp>
        <p:nvSpPr>
          <p:cNvPr id="6" name="Slide Number Placeholder 5"/>
          <p:cNvSpPr>
            <a:spLocks noGrp="1"/>
          </p:cNvSpPr>
          <p:nvPr>
            <p:ph type="sldNum" sz="quarter" idx="12"/>
          </p:nvPr>
        </p:nvSpPr>
        <p:spPr/>
        <p:txBody>
          <a:bodyPr/>
          <a:lstStyle/>
          <a:p>
            <a:fld id="{5998B849-E5E6-40C1-B6D7-2620003D607A}" type="slidenum">
              <a:rPr lang="en-MT" smtClean="0"/>
              <a:t>‹#›</a:t>
            </a:fld>
            <a:endParaRPr lang="en-MT"/>
          </a:p>
        </p:txBody>
      </p:sp>
    </p:spTree>
    <p:extLst>
      <p:ext uri="{BB962C8B-B14F-4D97-AF65-F5344CB8AC3E}">
        <p14:creationId xmlns:p14="http://schemas.microsoft.com/office/powerpoint/2010/main" val="3387615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B18BE-563E-4563-9050-F50102724C51}" type="datetimeFigureOut">
              <a:rPr lang="en-MT" smtClean="0"/>
              <a:t>27/11/2020</a:t>
            </a:fld>
            <a:endParaRPr lang="en-MT"/>
          </a:p>
        </p:txBody>
      </p:sp>
      <p:sp>
        <p:nvSpPr>
          <p:cNvPr id="5" name="Footer Placeholder 4"/>
          <p:cNvSpPr>
            <a:spLocks noGrp="1"/>
          </p:cNvSpPr>
          <p:nvPr>
            <p:ph type="ftr" sz="quarter" idx="11"/>
          </p:nvPr>
        </p:nvSpPr>
        <p:spPr/>
        <p:txBody>
          <a:bodyPr/>
          <a:lstStyle/>
          <a:p>
            <a:endParaRPr lang="en-MT"/>
          </a:p>
        </p:txBody>
      </p:sp>
      <p:sp>
        <p:nvSpPr>
          <p:cNvPr id="6" name="Slide Number Placeholder 5"/>
          <p:cNvSpPr>
            <a:spLocks noGrp="1"/>
          </p:cNvSpPr>
          <p:nvPr>
            <p:ph type="sldNum" sz="quarter" idx="12"/>
          </p:nvPr>
        </p:nvSpPr>
        <p:spPr/>
        <p:txBody>
          <a:bodyPr/>
          <a:lstStyle/>
          <a:p>
            <a:fld id="{5998B849-E5E6-40C1-B6D7-2620003D607A}" type="slidenum">
              <a:rPr lang="en-MT" smtClean="0"/>
              <a:t>‹#›</a:t>
            </a:fld>
            <a:endParaRPr lang="en-MT"/>
          </a:p>
        </p:txBody>
      </p:sp>
    </p:spTree>
    <p:extLst>
      <p:ext uri="{BB962C8B-B14F-4D97-AF65-F5344CB8AC3E}">
        <p14:creationId xmlns:p14="http://schemas.microsoft.com/office/powerpoint/2010/main" val="3000285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B18BE-563E-4563-9050-F50102724C51}" type="datetimeFigureOut">
              <a:rPr lang="en-MT" smtClean="0"/>
              <a:t>27/11/2020</a:t>
            </a:fld>
            <a:endParaRPr lang="en-MT"/>
          </a:p>
        </p:txBody>
      </p:sp>
      <p:sp>
        <p:nvSpPr>
          <p:cNvPr id="5" name="Footer Placeholder 4"/>
          <p:cNvSpPr>
            <a:spLocks noGrp="1"/>
          </p:cNvSpPr>
          <p:nvPr>
            <p:ph type="ftr" sz="quarter" idx="11"/>
          </p:nvPr>
        </p:nvSpPr>
        <p:spPr/>
        <p:txBody>
          <a:bodyPr/>
          <a:lstStyle/>
          <a:p>
            <a:endParaRPr lang="en-MT"/>
          </a:p>
        </p:txBody>
      </p:sp>
      <p:sp>
        <p:nvSpPr>
          <p:cNvPr id="6" name="Slide Number Placeholder 5"/>
          <p:cNvSpPr>
            <a:spLocks noGrp="1"/>
          </p:cNvSpPr>
          <p:nvPr>
            <p:ph type="sldNum" sz="quarter" idx="12"/>
          </p:nvPr>
        </p:nvSpPr>
        <p:spPr/>
        <p:txBody>
          <a:bodyPr/>
          <a:lstStyle/>
          <a:p>
            <a:fld id="{5998B849-E5E6-40C1-B6D7-2620003D607A}" type="slidenum">
              <a:rPr lang="en-MT" smtClean="0"/>
              <a:t>‹#›</a:t>
            </a:fld>
            <a:endParaRPr lang="en-MT"/>
          </a:p>
        </p:txBody>
      </p:sp>
    </p:spTree>
    <p:extLst>
      <p:ext uri="{BB962C8B-B14F-4D97-AF65-F5344CB8AC3E}">
        <p14:creationId xmlns:p14="http://schemas.microsoft.com/office/powerpoint/2010/main" val="180086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7DB18BE-563E-4563-9050-F50102724C51}" type="datetimeFigureOut">
              <a:rPr lang="en-MT" smtClean="0"/>
              <a:t>27/11/2020</a:t>
            </a:fld>
            <a:endParaRPr lang="en-MT"/>
          </a:p>
        </p:txBody>
      </p:sp>
      <p:sp>
        <p:nvSpPr>
          <p:cNvPr id="5" name="Footer Placeholder 4"/>
          <p:cNvSpPr>
            <a:spLocks noGrp="1"/>
          </p:cNvSpPr>
          <p:nvPr>
            <p:ph type="ftr" sz="quarter" idx="11"/>
          </p:nvPr>
        </p:nvSpPr>
        <p:spPr/>
        <p:txBody>
          <a:bodyPr/>
          <a:lstStyle/>
          <a:p>
            <a:endParaRPr lang="en-MT"/>
          </a:p>
        </p:txBody>
      </p:sp>
      <p:sp>
        <p:nvSpPr>
          <p:cNvPr id="6" name="Slide Number Placeholder 5"/>
          <p:cNvSpPr>
            <a:spLocks noGrp="1"/>
          </p:cNvSpPr>
          <p:nvPr>
            <p:ph type="sldNum" sz="quarter" idx="12"/>
          </p:nvPr>
        </p:nvSpPr>
        <p:spPr/>
        <p:txBody>
          <a:bodyPr/>
          <a:lstStyle/>
          <a:p>
            <a:fld id="{5998B849-E5E6-40C1-B6D7-2620003D607A}" type="slidenum">
              <a:rPr lang="en-MT" smtClean="0"/>
              <a:t>‹#›</a:t>
            </a:fld>
            <a:endParaRPr lang="en-MT"/>
          </a:p>
        </p:txBody>
      </p:sp>
    </p:spTree>
    <p:extLst>
      <p:ext uri="{BB962C8B-B14F-4D97-AF65-F5344CB8AC3E}">
        <p14:creationId xmlns:p14="http://schemas.microsoft.com/office/powerpoint/2010/main" val="262164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DB18BE-563E-4563-9050-F50102724C51}" type="datetimeFigureOut">
              <a:rPr lang="en-MT" smtClean="0"/>
              <a:t>27/11/2020</a:t>
            </a:fld>
            <a:endParaRPr lang="en-MT"/>
          </a:p>
        </p:txBody>
      </p:sp>
      <p:sp>
        <p:nvSpPr>
          <p:cNvPr id="5" name="Footer Placeholder 4"/>
          <p:cNvSpPr>
            <a:spLocks noGrp="1"/>
          </p:cNvSpPr>
          <p:nvPr>
            <p:ph type="ftr" sz="quarter" idx="11"/>
          </p:nvPr>
        </p:nvSpPr>
        <p:spPr/>
        <p:txBody>
          <a:bodyPr/>
          <a:lstStyle/>
          <a:p>
            <a:endParaRPr lang="en-MT"/>
          </a:p>
        </p:txBody>
      </p:sp>
      <p:sp>
        <p:nvSpPr>
          <p:cNvPr id="6" name="Slide Number Placeholder 5"/>
          <p:cNvSpPr>
            <a:spLocks noGrp="1"/>
          </p:cNvSpPr>
          <p:nvPr>
            <p:ph type="sldNum" sz="quarter" idx="12"/>
          </p:nvPr>
        </p:nvSpPr>
        <p:spPr/>
        <p:txBody>
          <a:bodyPr/>
          <a:lstStyle/>
          <a:p>
            <a:fld id="{5998B849-E5E6-40C1-B6D7-2620003D607A}" type="slidenum">
              <a:rPr lang="en-MT" smtClean="0"/>
              <a:t>‹#›</a:t>
            </a:fld>
            <a:endParaRPr lang="en-MT"/>
          </a:p>
        </p:txBody>
      </p:sp>
    </p:spTree>
    <p:extLst>
      <p:ext uri="{BB962C8B-B14F-4D97-AF65-F5344CB8AC3E}">
        <p14:creationId xmlns:p14="http://schemas.microsoft.com/office/powerpoint/2010/main" val="244250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DB18BE-563E-4563-9050-F50102724C51}" type="datetimeFigureOut">
              <a:rPr lang="en-MT" smtClean="0"/>
              <a:t>27/11/2020</a:t>
            </a:fld>
            <a:endParaRPr lang="en-MT"/>
          </a:p>
        </p:txBody>
      </p:sp>
      <p:sp>
        <p:nvSpPr>
          <p:cNvPr id="6" name="Footer Placeholder 5"/>
          <p:cNvSpPr>
            <a:spLocks noGrp="1"/>
          </p:cNvSpPr>
          <p:nvPr>
            <p:ph type="ftr" sz="quarter" idx="11"/>
          </p:nvPr>
        </p:nvSpPr>
        <p:spPr/>
        <p:txBody>
          <a:bodyPr/>
          <a:lstStyle/>
          <a:p>
            <a:endParaRPr lang="en-MT"/>
          </a:p>
        </p:txBody>
      </p:sp>
      <p:sp>
        <p:nvSpPr>
          <p:cNvPr id="7" name="Slide Number Placeholder 6"/>
          <p:cNvSpPr>
            <a:spLocks noGrp="1"/>
          </p:cNvSpPr>
          <p:nvPr>
            <p:ph type="sldNum" sz="quarter" idx="12"/>
          </p:nvPr>
        </p:nvSpPr>
        <p:spPr/>
        <p:txBody>
          <a:bodyPr/>
          <a:lstStyle/>
          <a:p>
            <a:fld id="{5998B849-E5E6-40C1-B6D7-2620003D607A}" type="slidenum">
              <a:rPr lang="en-MT" smtClean="0"/>
              <a:t>‹#›</a:t>
            </a:fld>
            <a:endParaRPr lang="en-MT"/>
          </a:p>
        </p:txBody>
      </p:sp>
    </p:spTree>
    <p:extLst>
      <p:ext uri="{BB962C8B-B14F-4D97-AF65-F5344CB8AC3E}">
        <p14:creationId xmlns:p14="http://schemas.microsoft.com/office/powerpoint/2010/main" val="176877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DB18BE-563E-4563-9050-F50102724C51}" type="datetimeFigureOut">
              <a:rPr lang="en-MT" smtClean="0"/>
              <a:t>27/11/2020</a:t>
            </a:fld>
            <a:endParaRPr lang="en-MT"/>
          </a:p>
        </p:txBody>
      </p:sp>
      <p:sp>
        <p:nvSpPr>
          <p:cNvPr id="8" name="Footer Placeholder 7"/>
          <p:cNvSpPr>
            <a:spLocks noGrp="1"/>
          </p:cNvSpPr>
          <p:nvPr>
            <p:ph type="ftr" sz="quarter" idx="11"/>
          </p:nvPr>
        </p:nvSpPr>
        <p:spPr/>
        <p:txBody>
          <a:bodyPr/>
          <a:lstStyle/>
          <a:p>
            <a:endParaRPr lang="en-MT"/>
          </a:p>
        </p:txBody>
      </p:sp>
      <p:sp>
        <p:nvSpPr>
          <p:cNvPr id="9" name="Slide Number Placeholder 8"/>
          <p:cNvSpPr>
            <a:spLocks noGrp="1"/>
          </p:cNvSpPr>
          <p:nvPr>
            <p:ph type="sldNum" sz="quarter" idx="12"/>
          </p:nvPr>
        </p:nvSpPr>
        <p:spPr/>
        <p:txBody>
          <a:bodyPr/>
          <a:lstStyle/>
          <a:p>
            <a:fld id="{5998B849-E5E6-40C1-B6D7-2620003D607A}" type="slidenum">
              <a:rPr lang="en-MT" smtClean="0"/>
              <a:t>‹#›</a:t>
            </a:fld>
            <a:endParaRPr lang="en-MT"/>
          </a:p>
        </p:txBody>
      </p:sp>
    </p:spTree>
    <p:extLst>
      <p:ext uri="{BB962C8B-B14F-4D97-AF65-F5344CB8AC3E}">
        <p14:creationId xmlns:p14="http://schemas.microsoft.com/office/powerpoint/2010/main" val="333310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7DB18BE-563E-4563-9050-F50102724C51}" type="datetimeFigureOut">
              <a:rPr lang="en-MT" smtClean="0"/>
              <a:t>27/11/2020</a:t>
            </a:fld>
            <a:endParaRPr lang="en-MT"/>
          </a:p>
        </p:txBody>
      </p:sp>
      <p:sp>
        <p:nvSpPr>
          <p:cNvPr id="5" name="Footer Placeholder 3"/>
          <p:cNvSpPr>
            <a:spLocks noGrp="1"/>
          </p:cNvSpPr>
          <p:nvPr>
            <p:ph type="ftr" sz="quarter" idx="11"/>
          </p:nvPr>
        </p:nvSpPr>
        <p:spPr/>
        <p:txBody>
          <a:bodyPr/>
          <a:lstStyle/>
          <a:p>
            <a:endParaRPr lang="en-MT"/>
          </a:p>
        </p:txBody>
      </p:sp>
      <p:sp>
        <p:nvSpPr>
          <p:cNvPr id="6" name="Slide Number Placeholder 4"/>
          <p:cNvSpPr>
            <a:spLocks noGrp="1"/>
          </p:cNvSpPr>
          <p:nvPr>
            <p:ph type="sldNum" sz="quarter" idx="12"/>
          </p:nvPr>
        </p:nvSpPr>
        <p:spPr/>
        <p:txBody>
          <a:bodyPr/>
          <a:lstStyle/>
          <a:p>
            <a:fld id="{5998B849-E5E6-40C1-B6D7-2620003D607A}" type="slidenum">
              <a:rPr lang="en-MT" smtClean="0"/>
              <a:t>‹#›</a:t>
            </a:fld>
            <a:endParaRPr lang="en-MT"/>
          </a:p>
        </p:txBody>
      </p:sp>
    </p:spTree>
    <p:extLst>
      <p:ext uri="{BB962C8B-B14F-4D97-AF65-F5344CB8AC3E}">
        <p14:creationId xmlns:p14="http://schemas.microsoft.com/office/powerpoint/2010/main" val="93058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7DB18BE-563E-4563-9050-F50102724C51}" type="datetimeFigureOut">
              <a:rPr lang="en-MT" smtClean="0"/>
              <a:t>27/11/2020</a:t>
            </a:fld>
            <a:endParaRPr lang="en-MT"/>
          </a:p>
        </p:txBody>
      </p:sp>
      <p:sp>
        <p:nvSpPr>
          <p:cNvPr id="5" name="Footer Placeholder 2"/>
          <p:cNvSpPr>
            <a:spLocks noGrp="1"/>
          </p:cNvSpPr>
          <p:nvPr>
            <p:ph type="ftr" sz="quarter" idx="11"/>
          </p:nvPr>
        </p:nvSpPr>
        <p:spPr/>
        <p:txBody>
          <a:bodyPr/>
          <a:lstStyle/>
          <a:p>
            <a:endParaRPr lang="en-MT"/>
          </a:p>
        </p:txBody>
      </p:sp>
      <p:sp>
        <p:nvSpPr>
          <p:cNvPr id="6" name="Slide Number Placeholder 3"/>
          <p:cNvSpPr>
            <a:spLocks noGrp="1"/>
          </p:cNvSpPr>
          <p:nvPr>
            <p:ph type="sldNum" sz="quarter" idx="12"/>
          </p:nvPr>
        </p:nvSpPr>
        <p:spPr/>
        <p:txBody>
          <a:bodyPr/>
          <a:lstStyle/>
          <a:p>
            <a:fld id="{5998B849-E5E6-40C1-B6D7-2620003D607A}" type="slidenum">
              <a:rPr lang="en-MT" smtClean="0"/>
              <a:t>‹#›</a:t>
            </a:fld>
            <a:endParaRPr lang="en-MT"/>
          </a:p>
        </p:txBody>
      </p:sp>
    </p:spTree>
    <p:extLst>
      <p:ext uri="{BB962C8B-B14F-4D97-AF65-F5344CB8AC3E}">
        <p14:creationId xmlns:p14="http://schemas.microsoft.com/office/powerpoint/2010/main" val="14966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7DB18BE-563E-4563-9050-F50102724C51}" type="datetimeFigureOut">
              <a:rPr lang="en-MT" smtClean="0"/>
              <a:t>27/11/2020</a:t>
            </a:fld>
            <a:endParaRPr lang="en-MT"/>
          </a:p>
        </p:txBody>
      </p:sp>
      <p:sp>
        <p:nvSpPr>
          <p:cNvPr id="5" name="Footer Placeholder 5"/>
          <p:cNvSpPr>
            <a:spLocks noGrp="1"/>
          </p:cNvSpPr>
          <p:nvPr>
            <p:ph type="ftr" sz="quarter" idx="11"/>
          </p:nvPr>
        </p:nvSpPr>
        <p:spPr/>
        <p:txBody>
          <a:bodyPr/>
          <a:lstStyle/>
          <a:p>
            <a:endParaRPr lang="en-MT"/>
          </a:p>
        </p:txBody>
      </p:sp>
      <p:sp>
        <p:nvSpPr>
          <p:cNvPr id="6" name="Slide Number Placeholder 6"/>
          <p:cNvSpPr>
            <a:spLocks noGrp="1"/>
          </p:cNvSpPr>
          <p:nvPr>
            <p:ph type="sldNum" sz="quarter" idx="12"/>
          </p:nvPr>
        </p:nvSpPr>
        <p:spPr/>
        <p:txBody>
          <a:bodyPr/>
          <a:lstStyle/>
          <a:p>
            <a:fld id="{5998B849-E5E6-40C1-B6D7-2620003D607A}" type="slidenum">
              <a:rPr lang="en-MT" smtClean="0"/>
              <a:t>‹#›</a:t>
            </a:fld>
            <a:endParaRPr lang="en-MT"/>
          </a:p>
        </p:txBody>
      </p:sp>
    </p:spTree>
    <p:extLst>
      <p:ext uri="{BB962C8B-B14F-4D97-AF65-F5344CB8AC3E}">
        <p14:creationId xmlns:p14="http://schemas.microsoft.com/office/powerpoint/2010/main" val="9194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DB18BE-563E-4563-9050-F50102724C51}" type="datetimeFigureOut">
              <a:rPr lang="en-MT" smtClean="0"/>
              <a:t>27/11/2020</a:t>
            </a:fld>
            <a:endParaRPr lang="en-MT"/>
          </a:p>
        </p:txBody>
      </p:sp>
      <p:sp>
        <p:nvSpPr>
          <p:cNvPr id="6" name="Footer Placeholder 5"/>
          <p:cNvSpPr>
            <a:spLocks noGrp="1"/>
          </p:cNvSpPr>
          <p:nvPr>
            <p:ph type="ftr" sz="quarter" idx="11"/>
          </p:nvPr>
        </p:nvSpPr>
        <p:spPr/>
        <p:txBody>
          <a:bodyPr/>
          <a:lstStyle/>
          <a:p>
            <a:endParaRPr lang="en-MT"/>
          </a:p>
        </p:txBody>
      </p:sp>
      <p:sp>
        <p:nvSpPr>
          <p:cNvPr id="7" name="Slide Number Placeholder 6"/>
          <p:cNvSpPr>
            <a:spLocks noGrp="1"/>
          </p:cNvSpPr>
          <p:nvPr>
            <p:ph type="sldNum" sz="quarter" idx="12"/>
          </p:nvPr>
        </p:nvSpPr>
        <p:spPr/>
        <p:txBody>
          <a:bodyPr/>
          <a:lstStyle/>
          <a:p>
            <a:fld id="{5998B849-E5E6-40C1-B6D7-2620003D607A}" type="slidenum">
              <a:rPr lang="en-MT" smtClean="0"/>
              <a:t>‹#›</a:t>
            </a:fld>
            <a:endParaRPr lang="en-MT"/>
          </a:p>
        </p:txBody>
      </p:sp>
    </p:spTree>
    <p:extLst>
      <p:ext uri="{BB962C8B-B14F-4D97-AF65-F5344CB8AC3E}">
        <p14:creationId xmlns:p14="http://schemas.microsoft.com/office/powerpoint/2010/main" val="97559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7DB18BE-563E-4563-9050-F50102724C51}" type="datetimeFigureOut">
              <a:rPr lang="en-MT" smtClean="0"/>
              <a:t>27/11/2020</a:t>
            </a:fld>
            <a:endParaRPr lang="en-M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M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998B849-E5E6-40C1-B6D7-2620003D607A}" type="slidenum">
              <a:rPr lang="en-MT" smtClean="0"/>
              <a:t>‹#›</a:t>
            </a:fld>
            <a:endParaRPr lang="en-MT"/>
          </a:p>
        </p:txBody>
      </p:sp>
    </p:spTree>
    <p:extLst>
      <p:ext uri="{BB962C8B-B14F-4D97-AF65-F5344CB8AC3E}">
        <p14:creationId xmlns:p14="http://schemas.microsoft.com/office/powerpoint/2010/main" val="345994384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13261B-6165-49E1-8CBC-7C053ECF84E1}"/>
              </a:ext>
            </a:extLst>
          </p:cNvPr>
          <p:cNvPicPr>
            <a:picLocks noChangeAspect="1"/>
          </p:cNvPicPr>
          <p:nvPr/>
        </p:nvPicPr>
        <p:blipFill rotWithShape="1">
          <a:blip r:embed="rId2"/>
          <a:srcRect t="28083" b="15667"/>
          <a:stretch/>
        </p:blipFill>
        <p:spPr>
          <a:xfrm>
            <a:off x="20" y="10"/>
            <a:ext cx="12191980" cy="6857990"/>
          </a:xfrm>
          <a:prstGeom prst="rect">
            <a:avLst/>
          </a:prstGeom>
        </p:spPr>
      </p:pic>
      <p:sp>
        <p:nvSpPr>
          <p:cNvPr id="2" name="Title 1">
            <a:extLst>
              <a:ext uri="{FF2B5EF4-FFF2-40B4-BE49-F238E27FC236}">
                <a16:creationId xmlns:a16="http://schemas.microsoft.com/office/drawing/2014/main" id="{3182E213-5A0F-450F-839D-7AD2945E5F52}"/>
              </a:ext>
            </a:extLst>
          </p:cNvPr>
          <p:cNvSpPr>
            <a:spLocks noGrp="1"/>
          </p:cNvSpPr>
          <p:nvPr>
            <p:ph type="ctrTitle"/>
          </p:nvPr>
        </p:nvSpPr>
        <p:spPr>
          <a:xfrm>
            <a:off x="7186863" y="3231931"/>
            <a:ext cx="4687199" cy="1834056"/>
          </a:xfrm>
        </p:spPr>
        <p:txBody>
          <a:bodyPr>
            <a:normAutofit fontScale="90000"/>
          </a:bodyPr>
          <a:lstStyle/>
          <a:p>
            <a:r>
              <a:rPr lang="en-US" sz="4000" dirty="0"/>
              <a:t>SACRAMENTORUM SANCTITATIS TUTELA</a:t>
            </a:r>
            <a:endParaRPr lang="en-MT" sz="4000" dirty="0"/>
          </a:p>
        </p:txBody>
      </p:sp>
      <p:sp>
        <p:nvSpPr>
          <p:cNvPr id="3" name="Subtitle 2">
            <a:extLst>
              <a:ext uri="{FF2B5EF4-FFF2-40B4-BE49-F238E27FC236}">
                <a16:creationId xmlns:a16="http://schemas.microsoft.com/office/drawing/2014/main" id="{190CC6E1-0075-416D-8758-A5FB40534C63}"/>
              </a:ext>
            </a:extLst>
          </p:cNvPr>
          <p:cNvSpPr>
            <a:spLocks noGrp="1"/>
          </p:cNvSpPr>
          <p:nvPr>
            <p:ph type="subTitle" idx="1"/>
          </p:nvPr>
        </p:nvSpPr>
        <p:spPr>
          <a:xfrm>
            <a:off x="7237480" y="5242675"/>
            <a:ext cx="4330262" cy="683284"/>
          </a:xfrm>
        </p:spPr>
        <p:txBody>
          <a:bodyPr>
            <a:normAutofit/>
          </a:bodyPr>
          <a:lstStyle/>
          <a:p>
            <a:r>
              <a:rPr lang="en-US" sz="2000" dirty="0"/>
              <a:t>Brenda </a:t>
            </a:r>
            <a:r>
              <a:rPr lang="en-US" sz="2000" dirty="0" err="1"/>
              <a:t>prato</a:t>
            </a:r>
            <a:endParaRPr lang="en-MT" sz="2000" dirty="0"/>
          </a:p>
        </p:txBody>
      </p:sp>
    </p:spTree>
    <p:extLst>
      <p:ext uri="{BB962C8B-B14F-4D97-AF65-F5344CB8AC3E}">
        <p14:creationId xmlns:p14="http://schemas.microsoft.com/office/powerpoint/2010/main" val="48561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A5C9-B63E-44E6-80E7-8B6A214E3B64}"/>
              </a:ext>
            </a:extLst>
          </p:cNvPr>
          <p:cNvSpPr>
            <a:spLocks noGrp="1"/>
          </p:cNvSpPr>
          <p:nvPr>
            <p:ph type="title"/>
          </p:nvPr>
        </p:nvSpPr>
        <p:spPr/>
        <p:txBody>
          <a:bodyPr/>
          <a:lstStyle/>
          <a:p>
            <a:r>
              <a:rPr lang="en-US" dirty="0"/>
              <a:t>Part One: Substantive Norms</a:t>
            </a:r>
            <a:br>
              <a:rPr lang="en-US" dirty="0"/>
            </a:br>
            <a:r>
              <a:rPr lang="en-US" dirty="0"/>
              <a:t>Art. 7 Prescription</a:t>
            </a:r>
            <a:endParaRPr lang="en-MT" dirty="0"/>
          </a:p>
        </p:txBody>
      </p:sp>
      <p:sp>
        <p:nvSpPr>
          <p:cNvPr id="3" name="Content Placeholder 2">
            <a:extLst>
              <a:ext uri="{FF2B5EF4-FFF2-40B4-BE49-F238E27FC236}">
                <a16:creationId xmlns:a16="http://schemas.microsoft.com/office/drawing/2014/main" id="{12728819-3925-4D08-8899-3B5831C86B1F}"/>
              </a:ext>
            </a:extLst>
          </p:cNvPr>
          <p:cNvSpPr>
            <a:spLocks noGrp="1"/>
          </p:cNvSpPr>
          <p:nvPr>
            <p:ph idx="1"/>
          </p:nvPr>
        </p:nvSpPr>
        <p:spPr>
          <a:xfrm>
            <a:off x="465221" y="2045753"/>
            <a:ext cx="10635916" cy="4552034"/>
          </a:xfrm>
        </p:spPr>
        <p:txBody>
          <a:bodyPr>
            <a:normAutofit lnSpcReduction="10000"/>
          </a:bodyPr>
          <a:lstStyle/>
          <a:p>
            <a:r>
              <a:rPr lang="en-US" dirty="0"/>
              <a:t>Any criminal action that includes any of the delicts reserved to the CDF has a prescription of 20 years. However, the CDF has the right to derogate from the prescription in individual cases.</a:t>
            </a:r>
          </a:p>
          <a:p>
            <a:r>
              <a:rPr lang="en-US" dirty="0"/>
              <a:t>As per Can. 1362, action concerning delicts mentioned below has a prescription of 5 years:</a:t>
            </a:r>
          </a:p>
          <a:p>
            <a:pPr lvl="1"/>
            <a:r>
              <a:rPr lang="en-US" dirty="0"/>
              <a:t>Can. 1394 (a cleric that attempts marriage),</a:t>
            </a:r>
          </a:p>
          <a:p>
            <a:pPr lvl="1"/>
            <a:r>
              <a:rPr lang="en-US" dirty="0"/>
              <a:t>Can. 1395 (a cleric who lives in concubinage and persists in committing scandal due to the 6</a:t>
            </a:r>
            <a:r>
              <a:rPr lang="en-US" baseline="30000" dirty="0"/>
              <a:t>th</a:t>
            </a:r>
            <a:r>
              <a:rPr lang="en-US" dirty="0"/>
              <a:t> commandment),</a:t>
            </a:r>
          </a:p>
          <a:p>
            <a:pPr lvl="1"/>
            <a:r>
              <a:rPr lang="en-US" dirty="0"/>
              <a:t>Can. 1397 (a person who commits a homicide or who kidnaps, detains, mutilates, or gravely wounds a person by force or fraud) and</a:t>
            </a:r>
          </a:p>
          <a:p>
            <a:pPr lvl="1"/>
            <a:r>
              <a:rPr lang="en-US" dirty="0"/>
              <a:t>Can. 1398 (a person who procures a completed abortion).</a:t>
            </a:r>
          </a:p>
          <a:p>
            <a:r>
              <a:rPr lang="en-US" dirty="0"/>
              <a:t>However, “a cleric who commits the delicts mentioned above in § 1 is to be punished according to the gravity of his crime, not excluding dismissal or deposition.” (Art. 7 §2)</a:t>
            </a:r>
            <a:endParaRPr lang="en-MT" dirty="0"/>
          </a:p>
        </p:txBody>
      </p:sp>
    </p:spTree>
    <p:extLst>
      <p:ext uri="{BB962C8B-B14F-4D97-AF65-F5344CB8AC3E}">
        <p14:creationId xmlns:p14="http://schemas.microsoft.com/office/powerpoint/2010/main" val="67965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A5C9-B63E-44E6-80E7-8B6A214E3B64}"/>
              </a:ext>
            </a:extLst>
          </p:cNvPr>
          <p:cNvSpPr>
            <a:spLocks noGrp="1"/>
          </p:cNvSpPr>
          <p:nvPr>
            <p:ph type="title"/>
          </p:nvPr>
        </p:nvSpPr>
        <p:spPr/>
        <p:txBody>
          <a:bodyPr/>
          <a:lstStyle/>
          <a:p>
            <a:r>
              <a:rPr lang="en-US" dirty="0"/>
              <a:t>Part Two: Procedural Norms (Title I)</a:t>
            </a:r>
            <a:br>
              <a:rPr lang="en-US" dirty="0"/>
            </a:br>
            <a:r>
              <a:rPr lang="en-US" dirty="0"/>
              <a:t>Art. 8 The Competence of the CDF</a:t>
            </a:r>
            <a:endParaRPr lang="en-MT" dirty="0"/>
          </a:p>
        </p:txBody>
      </p:sp>
      <p:sp>
        <p:nvSpPr>
          <p:cNvPr id="3" name="Content Placeholder 2">
            <a:extLst>
              <a:ext uri="{FF2B5EF4-FFF2-40B4-BE49-F238E27FC236}">
                <a16:creationId xmlns:a16="http://schemas.microsoft.com/office/drawing/2014/main" id="{12728819-3925-4D08-8899-3B5831C86B1F}"/>
              </a:ext>
            </a:extLst>
          </p:cNvPr>
          <p:cNvSpPr>
            <a:spLocks noGrp="1"/>
          </p:cNvSpPr>
          <p:nvPr>
            <p:ph idx="1"/>
          </p:nvPr>
        </p:nvSpPr>
        <p:spPr>
          <a:xfrm>
            <a:off x="465221" y="2045753"/>
            <a:ext cx="5999747" cy="4552034"/>
          </a:xfrm>
        </p:spPr>
        <p:txBody>
          <a:bodyPr>
            <a:normAutofit/>
          </a:bodyPr>
          <a:lstStyle/>
          <a:p>
            <a:r>
              <a:rPr lang="en-US" dirty="0"/>
              <a:t>Art. 8 states that the CDF is:</a:t>
            </a:r>
          </a:p>
          <a:p>
            <a:r>
              <a:rPr lang="en-US" dirty="0"/>
              <a:t>The Supreme Apostolic Tribunal for both the Latin and the Eastern Catholic Churches for those delicts mentioned in the previous articles.</a:t>
            </a:r>
          </a:p>
          <a:p>
            <a:r>
              <a:rPr lang="en-US" dirty="0"/>
              <a:t>Other delicts can be judged by the CDF where a defendant is accused by the Promoter of Justice by  reason of connection of person and complicity.</a:t>
            </a:r>
          </a:p>
          <a:p>
            <a:r>
              <a:rPr lang="en-US" dirty="0"/>
              <a:t>The sentences executed by the CDF do not need to be approved by the Supreme Pontiff provided that  they were under the competence of the CDF.</a:t>
            </a:r>
            <a:endParaRPr lang="en-MT" dirty="0"/>
          </a:p>
        </p:txBody>
      </p:sp>
      <p:pic>
        <p:nvPicPr>
          <p:cNvPr id="4" name="Picture 3">
            <a:extLst>
              <a:ext uri="{FF2B5EF4-FFF2-40B4-BE49-F238E27FC236}">
                <a16:creationId xmlns:a16="http://schemas.microsoft.com/office/drawing/2014/main" id="{6F8D98B5-99A1-4110-A0E0-5AAC8AD6A0EB}"/>
              </a:ext>
            </a:extLst>
          </p:cNvPr>
          <p:cNvPicPr>
            <a:picLocks noChangeAspect="1"/>
          </p:cNvPicPr>
          <p:nvPr/>
        </p:nvPicPr>
        <p:blipFill>
          <a:blip r:embed="rId2"/>
          <a:stretch>
            <a:fillRect/>
          </a:stretch>
        </p:blipFill>
        <p:spPr>
          <a:xfrm>
            <a:off x="7536782" y="2473920"/>
            <a:ext cx="3695700" cy="3695700"/>
          </a:xfrm>
          <a:prstGeom prst="rect">
            <a:avLst/>
          </a:prstGeom>
        </p:spPr>
      </p:pic>
    </p:spTree>
    <p:extLst>
      <p:ext uri="{BB962C8B-B14F-4D97-AF65-F5344CB8AC3E}">
        <p14:creationId xmlns:p14="http://schemas.microsoft.com/office/powerpoint/2010/main" val="1252508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A5C9-B63E-44E6-80E7-8B6A214E3B64}"/>
              </a:ext>
            </a:extLst>
          </p:cNvPr>
          <p:cNvSpPr>
            <a:spLocks noGrp="1"/>
          </p:cNvSpPr>
          <p:nvPr>
            <p:ph type="title"/>
          </p:nvPr>
        </p:nvSpPr>
        <p:spPr>
          <a:xfrm>
            <a:off x="646111" y="452718"/>
            <a:ext cx="10775868" cy="1400530"/>
          </a:xfrm>
        </p:spPr>
        <p:txBody>
          <a:bodyPr/>
          <a:lstStyle/>
          <a:p>
            <a:r>
              <a:rPr lang="en-US" dirty="0"/>
              <a:t>Part Two: Procedural Norms (Title I)</a:t>
            </a:r>
            <a:br>
              <a:rPr lang="en-US" dirty="0"/>
            </a:br>
            <a:r>
              <a:rPr lang="en-US" dirty="0"/>
              <a:t>Art. 9 The Prefect &amp; Members of the CDF</a:t>
            </a:r>
            <a:endParaRPr lang="en-MT" dirty="0"/>
          </a:p>
        </p:txBody>
      </p:sp>
      <p:sp>
        <p:nvSpPr>
          <p:cNvPr id="3" name="Content Placeholder 2">
            <a:extLst>
              <a:ext uri="{FF2B5EF4-FFF2-40B4-BE49-F238E27FC236}">
                <a16:creationId xmlns:a16="http://schemas.microsoft.com/office/drawing/2014/main" id="{12728819-3925-4D08-8899-3B5831C86B1F}"/>
              </a:ext>
            </a:extLst>
          </p:cNvPr>
          <p:cNvSpPr>
            <a:spLocks noGrp="1"/>
          </p:cNvSpPr>
          <p:nvPr>
            <p:ph idx="1"/>
          </p:nvPr>
        </p:nvSpPr>
        <p:spPr>
          <a:xfrm>
            <a:off x="646111" y="2386456"/>
            <a:ext cx="5999747" cy="3695700"/>
          </a:xfrm>
        </p:spPr>
        <p:txBody>
          <a:bodyPr>
            <a:normAutofit/>
          </a:bodyPr>
          <a:lstStyle/>
          <a:p>
            <a:r>
              <a:rPr lang="en-US" dirty="0"/>
              <a:t>The members of the CDF are ipso facto judges of this Supreme Tribunal.</a:t>
            </a:r>
          </a:p>
          <a:p>
            <a:r>
              <a:rPr lang="en-US" dirty="0"/>
              <a:t>The Prefect of the CDF presides as first among equals in the college of the Members.</a:t>
            </a:r>
          </a:p>
          <a:p>
            <a:r>
              <a:rPr lang="en-US" dirty="0"/>
              <a:t>If the Prefect Office is vacant or if the Prefect himself is impeded, the Secretary of the CDF is to carry our </a:t>
            </a:r>
            <a:r>
              <a:rPr lang="en-US" i="1" u="sng" dirty="0"/>
              <a:t>his</a:t>
            </a:r>
            <a:r>
              <a:rPr lang="en-US" dirty="0"/>
              <a:t> duties.</a:t>
            </a:r>
          </a:p>
          <a:p>
            <a:r>
              <a:rPr lang="en-US" dirty="0"/>
              <a:t>Additional stable or deputed judges are the responsibility of the prefect to nominate.</a:t>
            </a:r>
            <a:endParaRPr lang="en-MT" dirty="0"/>
          </a:p>
        </p:txBody>
      </p:sp>
      <p:pic>
        <p:nvPicPr>
          <p:cNvPr id="5" name="Picture 4">
            <a:extLst>
              <a:ext uri="{FF2B5EF4-FFF2-40B4-BE49-F238E27FC236}">
                <a16:creationId xmlns:a16="http://schemas.microsoft.com/office/drawing/2014/main" id="{8C91CE92-1D3A-4CCE-819B-125AE2E3EA7B}"/>
              </a:ext>
            </a:extLst>
          </p:cNvPr>
          <p:cNvPicPr>
            <a:picLocks noChangeAspect="1"/>
          </p:cNvPicPr>
          <p:nvPr/>
        </p:nvPicPr>
        <p:blipFill>
          <a:blip r:embed="rId2"/>
          <a:stretch>
            <a:fillRect/>
          </a:stretch>
        </p:blipFill>
        <p:spPr>
          <a:xfrm>
            <a:off x="8486272" y="2025508"/>
            <a:ext cx="2125579" cy="3217890"/>
          </a:xfrm>
          <a:prstGeom prst="rect">
            <a:avLst/>
          </a:prstGeom>
        </p:spPr>
      </p:pic>
      <p:sp>
        <p:nvSpPr>
          <p:cNvPr id="6" name="TextBox 5">
            <a:extLst>
              <a:ext uri="{FF2B5EF4-FFF2-40B4-BE49-F238E27FC236}">
                <a16:creationId xmlns:a16="http://schemas.microsoft.com/office/drawing/2014/main" id="{B8625EBC-67BB-4F39-9368-F79E4058665F}"/>
              </a:ext>
            </a:extLst>
          </p:cNvPr>
          <p:cNvSpPr txBox="1"/>
          <p:nvPr/>
        </p:nvSpPr>
        <p:spPr>
          <a:xfrm>
            <a:off x="7792450" y="5415658"/>
            <a:ext cx="3513221" cy="646331"/>
          </a:xfrm>
          <a:prstGeom prst="rect">
            <a:avLst/>
          </a:prstGeom>
          <a:noFill/>
        </p:spPr>
        <p:txBody>
          <a:bodyPr wrap="square" rtlCol="0">
            <a:spAutoFit/>
          </a:bodyPr>
          <a:lstStyle/>
          <a:p>
            <a:r>
              <a:rPr lang="en-US" dirty="0"/>
              <a:t>Cardinal Luis </a:t>
            </a:r>
            <a:r>
              <a:rPr lang="en-US" dirty="0" err="1"/>
              <a:t>Ladaria</a:t>
            </a:r>
            <a:r>
              <a:rPr lang="en-US" dirty="0"/>
              <a:t> Ferrer is the current Prefect of the CDF</a:t>
            </a:r>
            <a:endParaRPr lang="en-MT" dirty="0"/>
          </a:p>
        </p:txBody>
      </p:sp>
    </p:spTree>
    <p:extLst>
      <p:ext uri="{BB962C8B-B14F-4D97-AF65-F5344CB8AC3E}">
        <p14:creationId xmlns:p14="http://schemas.microsoft.com/office/powerpoint/2010/main" val="129940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A5C9-B63E-44E6-80E7-8B6A214E3B64}"/>
              </a:ext>
            </a:extLst>
          </p:cNvPr>
          <p:cNvSpPr>
            <a:spLocks noGrp="1"/>
          </p:cNvSpPr>
          <p:nvPr>
            <p:ph type="title"/>
          </p:nvPr>
        </p:nvSpPr>
        <p:spPr>
          <a:xfrm>
            <a:off x="646110" y="452718"/>
            <a:ext cx="10968373" cy="1400530"/>
          </a:xfrm>
        </p:spPr>
        <p:txBody>
          <a:bodyPr/>
          <a:lstStyle/>
          <a:p>
            <a:r>
              <a:rPr lang="en-US" dirty="0"/>
              <a:t>Part Two: Procedural Norms (Title I)</a:t>
            </a:r>
            <a:br>
              <a:rPr lang="en-US" dirty="0"/>
            </a:br>
            <a:r>
              <a:rPr lang="en-US" dirty="0"/>
              <a:t>Art. 10 Qualifications of the CDF Members</a:t>
            </a:r>
            <a:endParaRPr lang="en-MT" dirty="0"/>
          </a:p>
        </p:txBody>
      </p:sp>
      <p:sp>
        <p:nvSpPr>
          <p:cNvPr id="3" name="Content Placeholder 2">
            <a:extLst>
              <a:ext uri="{FF2B5EF4-FFF2-40B4-BE49-F238E27FC236}">
                <a16:creationId xmlns:a16="http://schemas.microsoft.com/office/drawing/2014/main" id="{12728819-3925-4D08-8899-3B5831C86B1F}"/>
              </a:ext>
            </a:extLst>
          </p:cNvPr>
          <p:cNvSpPr>
            <a:spLocks noGrp="1"/>
          </p:cNvSpPr>
          <p:nvPr>
            <p:ph idx="1"/>
          </p:nvPr>
        </p:nvSpPr>
        <p:spPr>
          <a:xfrm>
            <a:off x="646111" y="2386456"/>
            <a:ext cx="5999747" cy="3695700"/>
          </a:xfrm>
        </p:spPr>
        <p:txBody>
          <a:bodyPr>
            <a:normAutofit/>
          </a:bodyPr>
          <a:lstStyle/>
          <a:p>
            <a:r>
              <a:rPr lang="en-US" dirty="0"/>
              <a:t>It is necessary that such appointed judge:</a:t>
            </a:r>
          </a:p>
          <a:p>
            <a:pPr lvl="1"/>
            <a:r>
              <a:rPr lang="en-US" dirty="0"/>
              <a:t>be priests,</a:t>
            </a:r>
          </a:p>
          <a:p>
            <a:pPr lvl="1"/>
            <a:r>
              <a:rPr lang="en-US" dirty="0"/>
              <a:t>of mature age,</a:t>
            </a:r>
          </a:p>
          <a:p>
            <a:pPr lvl="1"/>
            <a:r>
              <a:rPr lang="en-US" dirty="0"/>
              <a:t>possessing a doctorate in canon law</a:t>
            </a:r>
          </a:p>
          <a:p>
            <a:pPr lvl="1"/>
            <a:r>
              <a:rPr lang="en-US" dirty="0"/>
              <a:t>outstanding in good morals,</a:t>
            </a:r>
          </a:p>
          <a:p>
            <a:pPr lvl="1"/>
            <a:r>
              <a:rPr lang="en-US" dirty="0"/>
              <a:t>prudence and expertise in the law. </a:t>
            </a:r>
          </a:p>
          <a:p>
            <a:r>
              <a:rPr lang="en-US" dirty="0"/>
              <a:t>Such priests may at the same time exercise a judicial or consultative function before another Dicastery of the Roman Curia.</a:t>
            </a:r>
            <a:endParaRPr lang="en-MT" dirty="0"/>
          </a:p>
        </p:txBody>
      </p:sp>
      <p:pic>
        <p:nvPicPr>
          <p:cNvPr id="4" name="Picture 3">
            <a:extLst>
              <a:ext uri="{FF2B5EF4-FFF2-40B4-BE49-F238E27FC236}">
                <a16:creationId xmlns:a16="http://schemas.microsoft.com/office/drawing/2014/main" id="{C1063205-FF85-4AB2-97FD-0A9BEA563147}"/>
              </a:ext>
            </a:extLst>
          </p:cNvPr>
          <p:cNvPicPr>
            <a:picLocks noChangeAspect="1"/>
          </p:cNvPicPr>
          <p:nvPr/>
        </p:nvPicPr>
        <p:blipFill>
          <a:blip r:embed="rId2"/>
          <a:stretch>
            <a:fillRect/>
          </a:stretch>
        </p:blipFill>
        <p:spPr>
          <a:xfrm>
            <a:off x="8253913" y="2386456"/>
            <a:ext cx="2486025" cy="3762375"/>
          </a:xfrm>
          <a:prstGeom prst="rect">
            <a:avLst/>
          </a:prstGeom>
        </p:spPr>
      </p:pic>
    </p:spTree>
    <p:extLst>
      <p:ext uri="{BB962C8B-B14F-4D97-AF65-F5344CB8AC3E}">
        <p14:creationId xmlns:p14="http://schemas.microsoft.com/office/powerpoint/2010/main" val="136640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A5C9-B63E-44E6-80E7-8B6A214E3B64}"/>
              </a:ext>
            </a:extLst>
          </p:cNvPr>
          <p:cNvSpPr>
            <a:spLocks noGrp="1"/>
          </p:cNvSpPr>
          <p:nvPr>
            <p:ph type="title"/>
          </p:nvPr>
        </p:nvSpPr>
        <p:spPr>
          <a:xfrm>
            <a:off x="646110" y="452718"/>
            <a:ext cx="10968373" cy="1400530"/>
          </a:xfrm>
        </p:spPr>
        <p:txBody>
          <a:bodyPr/>
          <a:lstStyle/>
          <a:p>
            <a:r>
              <a:rPr lang="en-US" dirty="0"/>
              <a:t>Part Two: Procedural Norms (Title I)</a:t>
            </a:r>
            <a:br>
              <a:rPr lang="en-US" dirty="0"/>
            </a:br>
            <a:r>
              <a:rPr lang="en-US" dirty="0"/>
              <a:t>Art. 11 The Promoter of Justice</a:t>
            </a:r>
            <a:endParaRPr lang="en-MT" dirty="0"/>
          </a:p>
        </p:txBody>
      </p:sp>
      <p:sp>
        <p:nvSpPr>
          <p:cNvPr id="3" name="Content Placeholder 2">
            <a:extLst>
              <a:ext uri="{FF2B5EF4-FFF2-40B4-BE49-F238E27FC236}">
                <a16:creationId xmlns:a16="http://schemas.microsoft.com/office/drawing/2014/main" id="{12728819-3925-4D08-8899-3B5831C86B1F}"/>
              </a:ext>
            </a:extLst>
          </p:cNvPr>
          <p:cNvSpPr>
            <a:spLocks noGrp="1"/>
          </p:cNvSpPr>
          <p:nvPr>
            <p:ph idx="1"/>
          </p:nvPr>
        </p:nvSpPr>
        <p:spPr>
          <a:xfrm>
            <a:off x="646110" y="2386456"/>
            <a:ext cx="5999747" cy="3695700"/>
          </a:xfrm>
        </p:spPr>
        <p:txBody>
          <a:bodyPr>
            <a:normAutofit/>
          </a:bodyPr>
          <a:lstStyle/>
          <a:p>
            <a:r>
              <a:rPr lang="en-US" dirty="0"/>
              <a:t>To present and sustain an accusation a Promoter of Justice is to be appointed, who:</a:t>
            </a:r>
          </a:p>
          <a:p>
            <a:pPr lvl="1"/>
            <a:r>
              <a:rPr lang="en-US" dirty="0"/>
              <a:t>is to be a priest,</a:t>
            </a:r>
          </a:p>
          <a:p>
            <a:pPr lvl="1"/>
            <a:r>
              <a:rPr lang="en-US" dirty="0"/>
              <a:t>possessing a doctorate in canon law,</a:t>
            </a:r>
          </a:p>
          <a:p>
            <a:pPr lvl="1"/>
            <a:r>
              <a:rPr lang="en-US" dirty="0"/>
              <a:t>outstanding in good morals,</a:t>
            </a:r>
          </a:p>
          <a:p>
            <a:pPr lvl="1"/>
            <a:r>
              <a:rPr lang="en-US" dirty="0"/>
              <a:t>prudence, and</a:t>
            </a:r>
          </a:p>
          <a:p>
            <a:pPr lvl="1"/>
            <a:r>
              <a:rPr lang="en-US" dirty="0"/>
              <a:t>expertise in the law.</a:t>
            </a:r>
          </a:p>
          <a:p>
            <a:r>
              <a:rPr lang="en-US" dirty="0"/>
              <a:t>He is to carry out his office in all grades of judgment.</a:t>
            </a:r>
            <a:endParaRPr lang="en-MT" dirty="0"/>
          </a:p>
        </p:txBody>
      </p:sp>
      <p:pic>
        <p:nvPicPr>
          <p:cNvPr id="5" name="Picture 4">
            <a:extLst>
              <a:ext uri="{FF2B5EF4-FFF2-40B4-BE49-F238E27FC236}">
                <a16:creationId xmlns:a16="http://schemas.microsoft.com/office/drawing/2014/main" id="{0A87DCD5-72AF-405C-B93E-F50D442CCBB5}"/>
              </a:ext>
            </a:extLst>
          </p:cNvPr>
          <p:cNvPicPr>
            <a:picLocks noChangeAspect="1"/>
          </p:cNvPicPr>
          <p:nvPr/>
        </p:nvPicPr>
        <p:blipFill>
          <a:blip r:embed="rId2"/>
          <a:stretch>
            <a:fillRect/>
          </a:stretch>
        </p:blipFill>
        <p:spPr>
          <a:xfrm>
            <a:off x="8373979" y="2185265"/>
            <a:ext cx="2255420" cy="3237054"/>
          </a:xfrm>
          <a:prstGeom prst="rect">
            <a:avLst/>
          </a:prstGeom>
        </p:spPr>
      </p:pic>
      <p:sp>
        <p:nvSpPr>
          <p:cNvPr id="6" name="TextBox 5">
            <a:extLst>
              <a:ext uri="{FF2B5EF4-FFF2-40B4-BE49-F238E27FC236}">
                <a16:creationId xmlns:a16="http://schemas.microsoft.com/office/drawing/2014/main" id="{512B9AF9-45EB-486F-AD0B-8715885E2A06}"/>
              </a:ext>
            </a:extLst>
          </p:cNvPr>
          <p:cNvSpPr txBox="1"/>
          <p:nvPr/>
        </p:nvSpPr>
        <p:spPr>
          <a:xfrm>
            <a:off x="7924800" y="5422319"/>
            <a:ext cx="3160295" cy="930442"/>
          </a:xfrm>
          <a:prstGeom prst="rect">
            <a:avLst/>
          </a:prstGeom>
          <a:noFill/>
        </p:spPr>
        <p:txBody>
          <a:bodyPr wrap="square" rtlCol="0">
            <a:spAutoFit/>
          </a:bodyPr>
          <a:lstStyle/>
          <a:p>
            <a:pPr algn="ctr"/>
            <a:r>
              <a:rPr lang="en-US" dirty="0"/>
              <a:t>Fr Robert J. Geisinger, SJ is the current CDF Promoter of Justice</a:t>
            </a:r>
            <a:endParaRPr lang="en-MT" dirty="0"/>
          </a:p>
        </p:txBody>
      </p:sp>
    </p:spTree>
    <p:extLst>
      <p:ext uri="{BB962C8B-B14F-4D97-AF65-F5344CB8AC3E}">
        <p14:creationId xmlns:p14="http://schemas.microsoft.com/office/powerpoint/2010/main" val="1193963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A5C9-B63E-44E6-80E7-8B6A214E3B64}"/>
              </a:ext>
            </a:extLst>
          </p:cNvPr>
          <p:cNvSpPr>
            <a:spLocks noGrp="1"/>
          </p:cNvSpPr>
          <p:nvPr>
            <p:ph type="title"/>
          </p:nvPr>
        </p:nvSpPr>
        <p:spPr>
          <a:xfrm>
            <a:off x="646110" y="452718"/>
            <a:ext cx="10968373" cy="1400530"/>
          </a:xfrm>
        </p:spPr>
        <p:txBody>
          <a:bodyPr/>
          <a:lstStyle/>
          <a:p>
            <a:r>
              <a:rPr lang="en-US" dirty="0"/>
              <a:t>Part Two: Procedural Norms (Title I)</a:t>
            </a:r>
            <a:br>
              <a:rPr lang="en-US" dirty="0"/>
            </a:br>
            <a:r>
              <a:rPr lang="en-US" dirty="0"/>
              <a:t>Art. 12 – Art. 15: Roles within the CDF</a:t>
            </a:r>
            <a:endParaRPr lang="en-MT" dirty="0"/>
          </a:p>
        </p:txBody>
      </p:sp>
      <p:sp>
        <p:nvSpPr>
          <p:cNvPr id="3" name="Content Placeholder 2">
            <a:extLst>
              <a:ext uri="{FF2B5EF4-FFF2-40B4-BE49-F238E27FC236}">
                <a16:creationId xmlns:a16="http://schemas.microsoft.com/office/drawing/2014/main" id="{12728819-3925-4D08-8899-3B5831C86B1F}"/>
              </a:ext>
            </a:extLst>
          </p:cNvPr>
          <p:cNvSpPr>
            <a:spLocks noGrp="1"/>
          </p:cNvSpPr>
          <p:nvPr>
            <p:ph idx="1"/>
          </p:nvPr>
        </p:nvSpPr>
        <p:spPr>
          <a:xfrm>
            <a:off x="646110" y="2709582"/>
            <a:ext cx="10968373" cy="3695700"/>
          </a:xfrm>
        </p:spPr>
        <p:txBody>
          <a:bodyPr>
            <a:normAutofit lnSpcReduction="10000"/>
          </a:bodyPr>
          <a:lstStyle/>
          <a:p>
            <a:r>
              <a:rPr lang="en-US" dirty="0"/>
              <a:t>Art. 12 “For the functions of </a:t>
            </a:r>
            <a:r>
              <a:rPr lang="en-US" b="1" dirty="0"/>
              <a:t>Notary</a:t>
            </a:r>
            <a:r>
              <a:rPr lang="en-US" dirty="0"/>
              <a:t> and </a:t>
            </a:r>
            <a:r>
              <a:rPr lang="en-US" b="1" dirty="0"/>
              <a:t>Chancellor</a:t>
            </a:r>
            <a:r>
              <a:rPr lang="en-US" dirty="0"/>
              <a:t>, priests are appointed, whether or not they are officials of this Congregation.”</a:t>
            </a:r>
          </a:p>
          <a:p>
            <a:r>
              <a:rPr lang="en-US" dirty="0"/>
              <a:t>Art. 13 “The role of </a:t>
            </a:r>
            <a:r>
              <a:rPr lang="en-US" b="1" dirty="0"/>
              <a:t>Advocate</a:t>
            </a:r>
            <a:r>
              <a:rPr lang="en-US" dirty="0"/>
              <a:t> or </a:t>
            </a:r>
            <a:r>
              <a:rPr lang="en-US" b="1" dirty="0"/>
              <a:t>Procurator</a:t>
            </a:r>
            <a:r>
              <a:rPr lang="en-US" dirty="0"/>
              <a:t> is carried out by a priest possessing a doctorate in canon law. He is to be approved by the presiding judge of the college.”</a:t>
            </a:r>
          </a:p>
          <a:p>
            <a:r>
              <a:rPr lang="en-US" dirty="0"/>
              <a:t>Art. 14 ”Indeed, in the other tribunals dealing with cases under these norms, </a:t>
            </a:r>
            <a:r>
              <a:rPr lang="en-US" b="1" dirty="0"/>
              <a:t>only</a:t>
            </a:r>
            <a:r>
              <a:rPr lang="en-US" dirty="0"/>
              <a:t> </a:t>
            </a:r>
            <a:r>
              <a:rPr lang="en-US" b="1" dirty="0"/>
              <a:t>priests</a:t>
            </a:r>
            <a:r>
              <a:rPr lang="en-US" dirty="0"/>
              <a:t> can validly carry out the functions of Judge, Promotor of Justice, Notary, and Patron [Procurator and Advocate].”</a:t>
            </a:r>
          </a:p>
          <a:p>
            <a:r>
              <a:rPr lang="en-US" dirty="0"/>
              <a:t>Art 15 “With regard to the provisions of can. 1421 of the Code of Canon Law, </a:t>
            </a:r>
            <a:r>
              <a:rPr lang="en-US" b="1" dirty="0"/>
              <a:t>the Congregation for the Doctrine of the Faith may dispense from the requirements of the priesthood and of a doctorate in Canon Law</a:t>
            </a:r>
            <a:r>
              <a:rPr lang="en-US" dirty="0"/>
              <a:t>.”</a:t>
            </a:r>
            <a:endParaRPr lang="en-MT" dirty="0"/>
          </a:p>
        </p:txBody>
      </p:sp>
    </p:spTree>
    <p:extLst>
      <p:ext uri="{BB962C8B-B14F-4D97-AF65-F5344CB8AC3E}">
        <p14:creationId xmlns:p14="http://schemas.microsoft.com/office/powerpoint/2010/main" val="1626134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A5C9-B63E-44E6-80E7-8B6A214E3B64}"/>
              </a:ext>
            </a:extLst>
          </p:cNvPr>
          <p:cNvSpPr>
            <a:spLocks noGrp="1"/>
          </p:cNvSpPr>
          <p:nvPr>
            <p:ph type="title"/>
          </p:nvPr>
        </p:nvSpPr>
        <p:spPr>
          <a:xfrm>
            <a:off x="646110" y="452718"/>
            <a:ext cx="10968373" cy="1400530"/>
          </a:xfrm>
        </p:spPr>
        <p:txBody>
          <a:bodyPr/>
          <a:lstStyle/>
          <a:p>
            <a:r>
              <a:rPr lang="en-US" dirty="0"/>
              <a:t>Part Two: Procedural Norms (Title I)</a:t>
            </a:r>
            <a:br>
              <a:rPr lang="en-US" dirty="0"/>
            </a:br>
            <a:r>
              <a:rPr lang="en-US" dirty="0"/>
              <a:t>Art. 16: Instruction to Ordinary/Hierarch</a:t>
            </a:r>
            <a:endParaRPr lang="en-MT" dirty="0"/>
          </a:p>
        </p:txBody>
      </p:sp>
      <p:sp>
        <p:nvSpPr>
          <p:cNvPr id="3" name="Content Placeholder 2">
            <a:extLst>
              <a:ext uri="{FF2B5EF4-FFF2-40B4-BE49-F238E27FC236}">
                <a16:creationId xmlns:a16="http://schemas.microsoft.com/office/drawing/2014/main" id="{12728819-3925-4D08-8899-3B5831C86B1F}"/>
              </a:ext>
            </a:extLst>
          </p:cNvPr>
          <p:cNvSpPr>
            <a:spLocks noGrp="1"/>
          </p:cNvSpPr>
          <p:nvPr>
            <p:ph idx="1"/>
          </p:nvPr>
        </p:nvSpPr>
        <p:spPr>
          <a:xfrm>
            <a:off x="5632781" y="1962341"/>
            <a:ext cx="5626353" cy="4836310"/>
          </a:xfrm>
        </p:spPr>
        <p:txBody>
          <a:bodyPr>
            <a:normAutofit/>
          </a:bodyPr>
          <a:lstStyle/>
          <a:p>
            <a:pPr marL="0" indent="0" algn="just">
              <a:buNone/>
            </a:pPr>
            <a:r>
              <a:rPr lang="en-US" dirty="0"/>
              <a:t>Whenever the Ordinary or Hierarch receives a report of a more grave delict, which has at least the semblance of truth, once the preliminary investigation has been completed, he is to communicate the matter to the Congregation for the Doctrine of the Faith which, </a:t>
            </a:r>
            <a:r>
              <a:rPr lang="en-US" b="1" dirty="0"/>
              <a:t>unless it calls the case to itself due to particular circumstances, will direct the Ordinary or Hierarch how to proceed further</a:t>
            </a:r>
            <a:r>
              <a:rPr lang="en-US" dirty="0"/>
              <a:t>, with due regard, however, for the right to appeal, if the case warrants, against a sentence of the first instance only to the Supreme Tribunal of this same Congregation.</a:t>
            </a:r>
            <a:endParaRPr lang="en-MT" dirty="0"/>
          </a:p>
        </p:txBody>
      </p:sp>
      <p:grpSp>
        <p:nvGrpSpPr>
          <p:cNvPr id="17" name="Group 16">
            <a:extLst>
              <a:ext uri="{FF2B5EF4-FFF2-40B4-BE49-F238E27FC236}">
                <a16:creationId xmlns:a16="http://schemas.microsoft.com/office/drawing/2014/main" id="{18AACEC3-CFC4-4785-BF1F-01E56BA9DE76}"/>
              </a:ext>
            </a:extLst>
          </p:cNvPr>
          <p:cNvGrpSpPr/>
          <p:nvPr/>
        </p:nvGrpSpPr>
        <p:grpSpPr>
          <a:xfrm>
            <a:off x="1042738" y="2022033"/>
            <a:ext cx="3785934" cy="4383249"/>
            <a:chOff x="7652084" y="2178484"/>
            <a:chExt cx="3785934" cy="4383249"/>
          </a:xfrm>
        </p:grpSpPr>
        <p:sp>
          <p:nvSpPr>
            <p:cNvPr id="5" name="Rectangle 4">
              <a:extLst>
                <a:ext uri="{FF2B5EF4-FFF2-40B4-BE49-F238E27FC236}">
                  <a16:creationId xmlns:a16="http://schemas.microsoft.com/office/drawing/2014/main" id="{0C20AF0B-0ECB-471C-A3C3-569C012B4E64}"/>
                </a:ext>
              </a:extLst>
            </p:cNvPr>
            <p:cNvSpPr/>
            <p:nvPr/>
          </p:nvSpPr>
          <p:spPr>
            <a:xfrm>
              <a:off x="7652084" y="3621120"/>
              <a:ext cx="3785934" cy="7379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Ordinary/Hierarch</a:t>
              </a:r>
              <a:endParaRPr lang="en-MT" dirty="0"/>
            </a:p>
          </p:txBody>
        </p:sp>
        <p:sp>
          <p:nvSpPr>
            <p:cNvPr id="6" name="Rectangle 5">
              <a:extLst>
                <a:ext uri="{FF2B5EF4-FFF2-40B4-BE49-F238E27FC236}">
                  <a16:creationId xmlns:a16="http://schemas.microsoft.com/office/drawing/2014/main" id="{8762756B-851A-4A5C-B69C-416E8E7404DC}"/>
                </a:ext>
              </a:extLst>
            </p:cNvPr>
            <p:cNvSpPr/>
            <p:nvPr/>
          </p:nvSpPr>
          <p:spPr>
            <a:xfrm>
              <a:off x="7652084" y="2178485"/>
              <a:ext cx="1620250" cy="10868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t>Notitiam</a:t>
              </a:r>
              <a:r>
                <a:rPr lang="en-US" dirty="0"/>
                <a:t> or Allegation</a:t>
              </a:r>
              <a:endParaRPr lang="en-MT" dirty="0"/>
            </a:p>
          </p:txBody>
        </p:sp>
        <p:sp>
          <p:nvSpPr>
            <p:cNvPr id="7" name="Rectangle 6">
              <a:extLst>
                <a:ext uri="{FF2B5EF4-FFF2-40B4-BE49-F238E27FC236}">
                  <a16:creationId xmlns:a16="http://schemas.microsoft.com/office/drawing/2014/main" id="{89A550A7-7F3C-4070-9348-D046C389A03C}"/>
                </a:ext>
              </a:extLst>
            </p:cNvPr>
            <p:cNvSpPr/>
            <p:nvPr/>
          </p:nvSpPr>
          <p:spPr>
            <a:xfrm>
              <a:off x="9817768" y="2178484"/>
              <a:ext cx="1620250" cy="10868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Preliminary Investigation (Can. 1717)</a:t>
              </a:r>
              <a:endParaRPr lang="en-MT" dirty="0"/>
            </a:p>
          </p:txBody>
        </p:sp>
        <p:sp>
          <p:nvSpPr>
            <p:cNvPr id="8" name="Rectangle 7">
              <a:extLst>
                <a:ext uri="{FF2B5EF4-FFF2-40B4-BE49-F238E27FC236}">
                  <a16:creationId xmlns:a16="http://schemas.microsoft.com/office/drawing/2014/main" id="{D9133451-CBC7-455E-BC86-FBC912901878}"/>
                </a:ext>
              </a:extLst>
            </p:cNvPr>
            <p:cNvSpPr/>
            <p:nvPr/>
          </p:nvSpPr>
          <p:spPr>
            <a:xfrm>
              <a:off x="8267698" y="4736784"/>
              <a:ext cx="2554706" cy="7379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i="1" dirty="0" err="1"/>
                <a:t>Graviora</a:t>
              </a:r>
              <a:r>
                <a:rPr lang="en-US" i="1" dirty="0"/>
                <a:t> Delicta</a:t>
              </a:r>
              <a:r>
                <a:rPr lang="en-US" dirty="0"/>
                <a:t>?</a:t>
              </a:r>
            </a:p>
            <a:p>
              <a:pPr algn="ctr"/>
              <a:r>
                <a:rPr lang="en-US" dirty="0"/>
                <a:t>Semblance of Truth?</a:t>
              </a:r>
              <a:endParaRPr lang="en-MT" dirty="0"/>
            </a:p>
          </p:txBody>
        </p:sp>
        <p:sp>
          <p:nvSpPr>
            <p:cNvPr id="9" name="Rectangle 8">
              <a:extLst>
                <a:ext uri="{FF2B5EF4-FFF2-40B4-BE49-F238E27FC236}">
                  <a16:creationId xmlns:a16="http://schemas.microsoft.com/office/drawing/2014/main" id="{78BB9815-A6FA-454F-8EC2-5E59DAFE8FBB}"/>
                </a:ext>
              </a:extLst>
            </p:cNvPr>
            <p:cNvSpPr/>
            <p:nvPr/>
          </p:nvSpPr>
          <p:spPr>
            <a:xfrm>
              <a:off x="8353926" y="5823795"/>
              <a:ext cx="2382250" cy="7379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Inform CDF!</a:t>
              </a:r>
              <a:endParaRPr lang="en-MT" dirty="0"/>
            </a:p>
          </p:txBody>
        </p:sp>
        <p:cxnSp>
          <p:nvCxnSpPr>
            <p:cNvPr id="11" name="Straight Arrow Connector 10">
              <a:extLst>
                <a:ext uri="{FF2B5EF4-FFF2-40B4-BE49-F238E27FC236}">
                  <a16:creationId xmlns:a16="http://schemas.microsoft.com/office/drawing/2014/main" id="{F5A01F74-EAE6-4442-9557-88C34FA69F79}"/>
                </a:ext>
              </a:extLst>
            </p:cNvPr>
            <p:cNvCxnSpPr>
              <a:cxnSpLocks/>
            </p:cNvCxnSpPr>
            <p:nvPr/>
          </p:nvCxnSpPr>
          <p:spPr>
            <a:xfrm>
              <a:off x="9537736" y="5474722"/>
              <a:ext cx="0" cy="3557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77F77BA-D6F9-4722-A214-1BFD27C2B779}"/>
                </a:ext>
              </a:extLst>
            </p:cNvPr>
            <p:cNvCxnSpPr/>
            <p:nvPr/>
          </p:nvCxnSpPr>
          <p:spPr>
            <a:xfrm>
              <a:off x="9541262" y="4359057"/>
              <a:ext cx="0" cy="3557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96EB917-F613-4D58-BCFF-6960A7DF0C32}"/>
                </a:ext>
              </a:extLst>
            </p:cNvPr>
            <p:cNvCxnSpPr>
              <a:cxnSpLocks/>
              <a:endCxn id="5" idx="0"/>
            </p:cNvCxnSpPr>
            <p:nvPr/>
          </p:nvCxnSpPr>
          <p:spPr>
            <a:xfrm>
              <a:off x="8462209" y="3265339"/>
              <a:ext cx="1082842" cy="3557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355246A-41A2-4D14-882D-20964F15633C}"/>
                </a:ext>
              </a:extLst>
            </p:cNvPr>
            <p:cNvCxnSpPr>
              <a:stCxn id="7" idx="2"/>
              <a:endCxn id="5" idx="0"/>
            </p:cNvCxnSpPr>
            <p:nvPr/>
          </p:nvCxnSpPr>
          <p:spPr>
            <a:xfrm flipH="1">
              <a:off x="9545051" y="3265337"/>
              <a:ext cx="1082842" cy="355783"/>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6788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A5C9-B63E-44E6-80E7-8B6A214E3B64}"/>
              </a:ext>
            </a:extLst>
          </p:cNvPr>
          <p:cNvSpPr>
            <a:spLocks noGrp="1"/>
          </p:cNvSpPr>
          <p:nvPr>
            <p:ph type="title"/>
          </p:nvPr>
        </p:nvSpPr>
        <p:spPr>
          <a:xfrm>
            <a:off x="646110" y="452718"/>
            <a:ext cx="10968373" cy="1400530"/>
          </a:xfrm>
        </p:spPr>
        <p:txBody>
          <a:bodyPr/>
          <a:lstStyle/>
          <a:p>
            <a:r>
              <a:rPr lang="en-US" dirty="0"/>
              <a:t>Part Two: Procedural Norms (Title I)</a:t>
            </a:r>
            <a:br>
              <a:rPr lang="en-US" dirty="0"/>
            </a:br>
            <a:r>
              <a:rPr lang="en-US" dirty="0"/>
              <a:t>Art. 17: No Preliminary Investigation?</a:t>
            </a:r>
            <a:endParaRPr lang="en-MT" dirty="0"/>
          </a:p>
        </p:txBody>
      </p:sp>
      <p:sp>
        <p:nvSpPr>
          <p:cNvPr id="3" name="Content Placeholder 2">
            <a:extLst>
              <a:ext uri="{FF2B5EF4-FFF2-40B4-BE49-F238E27FC236}">
                <a16:creationId xmlns:a16="http://schemas.microsoft.com/office/drawing/2014/main" id="{12728819-3925-4D08-8899-3B5831C86B1F}"/>
              </a:ext>
            </a:extLst>
          </p:cNvPr>
          <p:cNvSpPr>
            <a:spLocks noGrp="1"/>
          </p:cNvSpPr>
          <p:nvPr>
            <p:ph idx="1"/>
          </p:nvPr>
        </p:nvSpPr>
        <p:spPr>
          <a:xfrm>
            <a:off x="5693082" y="3024457"/>
            <a:ext cx="5626353" cy="2323112"/>
          </a:xfrm>
        </p:spPr>
        <p:txBody>
          <a:bodyPr>
            <a:normAutofit/>
          </a:bodyPr>
          <a:lstStyle/>
          <a:p>
            <a:pPr marL="0" indent="0" algn="just">
              <a:buNone/>
            </a:pPr>
            <a:r>
              <a:rPr lang="en-US" dirty="0"/>
              <a:t>If a case is referred directly to the Congregation without a preliminary investigation having been undertaken, the steps preliminary to the process, which fall by common law to the Ordinary or Hierarch, may be carried out by the Congregation itself.</a:t>
            </a:r>
            <a:endParaRPr lang="en-MT" dirty="0"/>
          </a:p>
        </p:txBody>
      </p:sp>
      <p:grpSp>
        <p:nvGrpSpPr>
          <p:cNvPr id="28" name="Group 27">
            <a:extLst>
              <a:ext uri="{FF2B5EF4-FFF2-40B4-BE49-F238E27FC236}">
                <a16:creationId xmlns:a16="http://schemas.microsoft.com/office/drawing/2014/main" id="{20C6375B-639D-4E2B-B2AE-FE16846CEAF5}"/>
              </a:ext>
            </a:extLst>
          </p:cNvPr>
          <p:cNvGrpSpPr/>
          <p:nvPr/>
        </p:nvGrpSpPr>
        <p:grpSpPr>
          <a:xfrm>
            <a:off x="1346243" y="2030469"/>
            <a:ext cx="3937765" cy="4459874"/>
            <a:chOff x="1027266" y="1945408"/>
            <a:chExt cx="3937765" cy="4459874"/>
          </a:xfrm>
        </p:grpSpPr>
        <p:sp>
          <p:nvSpPr>
            <p:cNvPr id="5" name="Rectangle 4">
              <a:extLst>
                <a:ext uri="{FF2B5EF4-FFF2-40B4-BE49-F238E27FC236}">
                  <a16:creationId xmlns:a16="http://schemas.microsoft.com/office/drawing/2014/main" id="{0C20AF0B-0ECB-471C-A3C3-569C012B4E64}"/>
                </a:ext>
              </a:extLst>
            </p:cNvPr>
            <p:cNvSpPr/>
            <p:nvPr/>
          </p:nvSpPr>
          <p:spPr>
            <a:xfrm>
              <a:off x="1042738" y="3462455"/>
              <a:ext cx="3785934" cy="7379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Ordinary/Hierarch</a:t>
              </a:r>
              <a:endParaRPr lang="en-MT" dirty="0"/>
            </a:p>
          </p:txBody>
        </p:sp>
        <p:sp>
          <p:nvSpPr>
            <p:cNvPr id="6" name="Rectangle 5">
              <a:extLst>
                <a:ext uri="{FF2B5EF4-FFF2-40B4-BE49-F238E27FC236}">
                  <a16:creationId xmlns:a16="http://schemas.microsoft.com/office/drawing/2014/main" id="{8762756B-851A-4A5C-B69C-416E8E7404DC}"/>
                </a:ext>
              </a:extLst>
            </p:cNvPr>
            <p:cNvSpPr/>
            <p:nvPr/>
          </p:nvSpPr>
          <p:spPr>
            <a:xfrm>
              <a:off x="1042738" y="2022034"/>
              <a:ext cx="1620250" cy="10868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t>Notitiam</a:t>
              </a:r>
              <a:r>
                <a:rPr lang="en-US" dirty="0"/>
                <a:t> or Allegation</a:t>
              </a:r>
              <a:endParaRPr lang="en-MT" dirty="0"/>
            </a:p>
          </p:txBody>
        </p:sp>
        <p:sp>
          <p:nvSpPr>
            <p:cNvPr id="7" name="Rectangle 6">
              <a:extLst>
                <a:ext uri="{FF2B5EF4-FFF2-40B4-BE49-F238E27FC236}">
                  <a16:creationId xmlns:a16="http://schemas.microsoft.com/office/drawing/2014/main" id="{89A550A7-7F3C-4070-9348-D046C389A03C}"/>
                </a:ext>
              </a:extLst>
            </p:cNvPr>
            <p:cNvSpPr/>
            <p:nvPr/>
          </p:nvSpPr>
          <p:spPr>
            <a:xfrm>
              <a:off x="3208422" y="2022033"/>
              <a:ext cx="1620250" cy="10868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Preliminary Investigation (Can. 1717)</a:t>
              </a:r>
              <a:endParaRPr lang="en-MT" dirty="0"/>
            </a:p>
          </p:txBody>
        </p:sp>
        <p:sp>
          <p:nvSpPr>
            <p:cNvPr id="8" name="Rectangle 7">
              <a:extLst>
                <a:ext uri="{FF2B5EF4-FFF2-40B4-BE49-F238E27FC236}">
                  <a16:creationId xmlns:a16="http://schemas.microsoft.com/office/drawing/2014/main" id="{D9133451-CBC7-455E-BC86-FBC912901878}"/>
                </a:ext>
              </a:extLst>
            </p:cNvPr>
            <p:cNvSpPr/>
            <p:nvPr/>
          </p:nvSpPr>
          <p:spPr>
            <a:xfrm>
              <a:off x="1027266" y="4580333"/>
              <a:ext cx="2554706" cy="7379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i="1" dirty="0" err="1"/>
                <a:t>Graviora</a:t>
              </a:r>
              <a:r>
                <a:rPr lang="en-US" i="1" dirty="0"/>
                <a:t> Delicta</a:t>
              </a:r>
              <a:r>
                <a:rPr lang="en-US" dirty="0"/>
                <a:t>?</a:t>
              </a:r>
            </a:p>
            <a:p>
              <a:pPr algn="ctr"/>
              <a:r>
                <a:rPr lang="en-US" dirty="0"/>
                <a:t>Semblance of Truth?</a:t>
              </a:r>
              <a:endParaRPr lang="en-MT" dirty="0"/>
            </a:p>
          </p:txBody>
        </p:sp>
        <p:sp>
          <p:nvSpPr>
            <p:cNvPr id="9" name="Rectangle 8">
              <a:extLst>
                <a:ext uri="{FF2B5EF4-FFF2-40B4-BE49-F238E27FC236}">
                  <a16:creationId xmlns:a16="http://schemas.microsoft.com/office/drawing/2014/main" id="{78BB9815-A6FA-454F-8EC2-5E59DAFE8FBB}"/>
                </a:ext>
              </a:extLst>
            </p:cNvPr>
            <p:cNvSpPr/>
            <p:nvPr/>
          </p:nvSpPr>
          <p:spPr>
            <a:xfrm>
              <a:off x="1034581" y="5667344"/>
              <a:ext cx="1198250" cy="7379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Inform CDF!</a:t>
              </a:r>
              <a:endParaRPr lang="en-MT" dirty="0"/>
            </a:p>
          </p:txBody>
        </p:sp>
        <p:cxnSp>
          <p:nvCxnSpPr>
            <p:cNvPr id="11" name="Straight Arrow Connector 10">
              <a:extLst>
                <a:ext uri="{FF2B5EF4-FFF2-40B4-BE49-F238E27FC236}">
                  <a16:creationId xmlns:a16="http://schemas.microsoft.com/office/drawing/2014/main" id="{F5A01F74-EAE6-4442-9557-88C34FA69F79}"/>
                </a:ext>
              </a:extLst>
            </p:cNvPr>
            <p:cNvCxnSpPr>
              <a:cxnSpLocks/>
              <a:endCxn id="9" idx="0"/>
            </p:cNvCxnSpPr>
            <p:nvPr/>
          </p:nvCxnSpPr>
          <p:spPr>
            <a:xfrm flipH="1">
              <a:off x="1633706" y="5318271"/>
              <a:ext cx="654072" cy="3490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77F77BA-D6F9-4722-A214-1BFD27C2B779}"/>
                </a:ext>
              </a:extLst>
            </p:cNvPr>
            <p:cNvCxnSpPr>
              <a:cxnSpLocks/>
              <a:stCxn id="5" idx="2"/>
            </p:cNvCxnSpPr>
            <p:nvPr/>
          </p:nvCxnSpPr>
          <p:spPr>
            <a:xfrm flipH="1">
              <a:off x="2308145" y="4200392"/>
              <a:ext cx="627560" cy="3579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96EB917-F613-4D58-BCFF-6960A7DF0C32}"/>
                </a:ext>
              </a:extLst>
            </p:cNvPr>
            <p:cNvCxnSpPr>
              <a:cxnSpLocks/>
              <a:endCxn id="5" idx="0"/>
            </p:cNvCxnSpPr>
            <p:nvPr/>
          </p:nvCxnSpPr>
          <p:spPr>
            <a:xfrm>
              <a:off x="1852863" y="3106674"/>
              <a:ext cx="1082842" cy="3557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9F562F-B1AC-44BC-BBB6-ECA3B6747FDF}"/>
                </a:ext>
              </a:extLst>
            </p:cNvPr>
            <p:cNvCxnSpPr/>
            <p:nvPr/>
          </p:nvCxnSpPr>
          <p:spPr>
            <a:xfrm flipH="1" flipV="1">
              <a:off x="3072063" y="1945408"/>
              <a:ext cx="1892967" cy="124464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7CDF7F-6108-4D7F-9E1C-C01E9089A61B}"/>
                </a:ext>
              </a:extLst>
            </p:cNvPr>
            <p:cNvCxnSpPr>
              <a:cxnSpLocks/>
            </p:cNvCxnSpPr>
            <p:nvPr/>
          </p:nvCxnSpPr>
          <p:spPr>
            <a:xfrm flipH="1">
              <a:off x="3072063" y="1962342"/>
              <a:ext cx="1892968" cy="122316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93742FD-6A48-4BC3-8E5C-380DFEA38DBE}"/>
                </a:ext>
              </a:extLst>
            </p:cNvPr>
            <p:cNvSpPr/>
            <p:nvPr/>
          </p:nvSpPr>
          <p:spPr>
            <a:xfrm>
              <a:off x="2547657" y="5493488"/>
              <a:ext cx="2281015" cy="9117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CDF will carry out the Preliminary Investigation itself!</a:t>
              </a:r>
              <a:endParaRPr lang="en-MT" dirty="0"/>
            </a:p>
          </p:txBody>
        </p:sp>
        <p:cxnSp>
          <p:nvCxnSpPr>
            <p:cNvPr id="25" name="Straight Arrow Connector 24">
              <a:extLst>
                <a:ext uri="{FF2B5EF4-FFF2-40B4-BE49-F238E27FC236}">
                  <a16:creationId xmlns:a16="http://schemas.microsoft.com/office/drawing/2014/main" id="{B1520993-F4F9-44F2-BE8D-4F237CBCFADF}"/>
                </a:ext>
              </a:extLst>
            </p:cNvPr>
            <p:cNvCxnSpPr>
              <a:cxnSpLocks/>
              <a:stCxn id="9" idx="3"/>
              <a:endCxn id="23" idx="1"/>
            </p:cNvCxnSpPr>
            <p:nvPr/>
          </p:nvCxnSpPr>
          <p:spPr>
            <a:xfrm flipV="1">
              <a:off x="2232831" y="5949385"/>
              <a:ext cx="314826" cy="8692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134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A5C9-B63E-44E6-80E7-8B6A214E3B64}"/>
              </a:ext>
            </a:extLst>
          </p:cNvPr>
          <p:cNvSpPr>
            <a:spLocks noGrp="1"/>
          </p:cNvSpPr>
          <p:nvPr>
            <p:ph type="title"/>
          </p:nvPr>
        </p:nvSpPr>
        <p:spPr>
          <a:xfrm>
            <a:off x="646110" y="452718"/>
            <a:ext cx="10968373" cy="1400530"/>
          </a:xfrm>
        </p:spPr>
        <p:txBody>
          <a:bodyPr/>
          <a:lstStyle/>
          <a:p>
            <a:r>
              <a:rPr lang="en-US" dirty="0"/>
              <a:t>Part Two: Procedural Norms (Title I)</a:t>
            </a:r>
            <a:br>
              <a:rPr lang="en-US" dirty="0"/>
            </a:br>
            <a:r>
              <a:rPr lang="en-US" dirty="0"/>
              <a:t>Art. 18: </a:t>
            </a:r>
            <a:r>
              <a:rPr lang="en-US" dirty="0" err="1"/>
              <a:t>Sanation</a:t>
            </a:r>
            <a:r>
              <a:rPr lang="en-US" dirty="0"/>
              <a:t> </a:t>
            </a:r>
            <a:r>
              <a:rPr lang="en-US" dirty="0" err="1"/>
              <a:t>w.r.t.</a:t>
            </a:r>
            <a:r>
              <a:rPr lang="en-US" dirty="0"/>
              <a:t> Right of Defense</a:t>
            </a:r>
            <a:endParaRPr lang="en-MT" dirty="0"/>
          </a:p>
        </p:txBody>
      </p:sp>
      <p:sp>
        <p:nvSpPr>
          <p:cNvPr id="3" name="Content Placeholder 2">
            <a:extLst>
              <a:ext uri="{FF2B5EF4-FFF2-40B4-BE49-F238E27FC236}">
                <a16:creationId xmlns:a16="http://schemas.microsoft.com/office/drawing/2014/main" id="{12728819-3925-4D08-8899-3B5831C86B1F}"/>
              </a:ext>
            </a:extLst>
          </p:cNvPr>
          <p:cNvSpPr>
            <a:spLocks noGrp="1"/>
          </p:cNvSpPr>
          <p:nvPr>
            <p:ph idx="1"/>
          </p:nvPr>
        </p:nvSpPr>
        <p:spPr>
          <a:xfrm>
            <a:off x="646110" y="2123066"/>
            <a:ext cx="10422943" cy="1400530"/>
          </a:xfrm>
        </p:spPr>
        <p:txBody>
          <a:bodyPr>
            <a:normAutofit/>
          </a:bodyPr>
          <a:lstStyle/>
          <a:p>
            <a:pPr marL="0" indent="0">
              <a:buNone/>
            </a:pPr>
            <a:r>
              <a:rPr lang="en-US" dirty="0"/>
              <a:t>With full respect for the right of defense, the Congregation for the Doctrine of the Faith may </a:t>
            </a:r>
            <a:r>
              <a:rPr lang="en-US" dirty="0" err="1"/>
              <a:t>sanate</a:t>
            </a:r>
            <a:r>
              <a:rPr lang="en-US" dirty="0"/>
              <a:t> acts in cases lawfully presented to it if merely procedural laws have been violated by lower Tribunals acting by mandate of the same Congregation or according to art. 16.</a:t>
            </a:r>
            <a:endParaRPr lang="en-MT" dirty="0"/>
          </a:p>
        </p:txBody>
      </p:sp>
      <p:sp>
        <p:nvSpPr>
          <p:cNvPr id="17" name="Title 1">
            <a:extLst>
              <a:ext uri="{FF2B5EF4-FFF2-40B4-BE49-F238E27FC236}">
                <a16:creationId xmlns:a16="http://schemas.microsoft.com/office/drawing/2014/main" id="{66436913-B1B9-433B-B030-D5871F1B8C16}"/>
              </a:ext>
            </a:extLst>
          </p:cNvPr>
          <p:cNvSpPr txBox="1">
            <a:spLocks/>
          </p:cNvSpPr>
          <p:nvPr/>
        </p:nvSpPr>
        <p:spPr>
          <a:xfrm>
            <a:off x="373394" y="3604608"/>
            <a:ext cx="1096837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Part Two: Procedural Norms (Title I)</a:t>
            </a:r>
            <a:br>
              <a:rPr lang="en-US" dirty="0"/>
            </a:br>
            <a:r>
              <a:rPr lang="en-US" dirty="0"/>
              <a:t>Art. 20: CDF as Second Instance</a:t>
            </a:r>
            <a:endParaRPr lang="en-MT" dirty="0"/>
          </a:p>
        </p:txBody>
      </p:sp>
      <p:sp>
        <p:nvSpPr>
          <p:cNvPr id="19" name="Content Placeholder 2">
            <a:extLst>
              <a:ext uri="{FF2B5EF4-FFF2-40B4-BE49-F238E27FC236}">
                <a16:creationId xmlns:a16="http://schemas.microsoft.com/office/drawing/2014/main" id="{BF280CCD-BCBF-44BB-8B78-11A27E67FC1D}"/>
              </a:ext>
            </a:extLst>
          </p:cNvPr>
          <p:cNvSpPr txBox="1">
            <a:spLocks/>
          </p:cNvSpPr>
          <p:nvPr/>
        </p:nvSpPr>
        <p:spPr>
          <a:xfrm>
            <a:off x="646110" y="5157796"/>
            <a:ext cx="10422943" cy="140053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a:t>The Supreme Tribunal of the Congregation for the Doctrine of the Faith judges in second instance:</a:t>
            </a:r>
          </a:p>
          <a:p>
            <a:pPr lvl="1"/>
            <a:r>
              <a:rPr lang="en-US" dirty="0"/>
              <a:t>1° cases adjudicated in first instance by lower tribunals;</a:t>
            </a:r>
          </a:p>
          <a:p>
            <a:pPr lvl="1"/>
            <a:r>
              <a:rPr lang="en-US" dirty="0"/>
              <a:t>2° cases decided by this same Supreme Apostolic Tribunal in first instance.</a:t>
            </a:r>
            <a:endParaRPr lang="en-MT" dirty="0"/>
          </a:p>
        </p:txBody>
      </p:sp>
    </p:spTree>
    <p:extLst>
      <p:ext uri="{BB962C8B-B14F-4D97-AF65-F5344CB8AC3E}">
        <p14:creationId xmlns:p14="http://schemas.microsoft.com/office/powerpoint/2010/main" val="1931030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A5C9-B63E-44E6-80E7-8B6A214E3B64}"/>
              </a:ext>
            </a:extLst>
          </p:cNvPr>
          <p:cNvSpPr>
            <a:spLocks noGrp="1"/>
          </p:cNvSpPr>
          <p:nvPr>
            <p:ph type="title"/>
          </p:nvPr>
        </p:nvSpPr>
        <p:spPr>
          <a:xfrm>
            <a:off x="646110" y="452718"/>
            <a:ext cx="10968373" cy="1400530"/>
          </a:xfrm>
        </p:spPr>
        <p:txBody>
          <a:bodyPr/>
          <a:lstStyle/>
          <a:p>
            <a:r>
              <a:rPr lang="en-US" dirty="0"/>
              <a:t>Part Two: Procedural Norms (Title I)</a:t>
            </a:r>
            <a:br>
              <a:rPr lang="en-US" dirty="0"/>
            </a:br>
            <a:r>
              <a:rPr lang="en-US" dirty="0"/>
              <a:t>Art. 19: No Preliminary Investigation?</a:t>
            </a:r>
            <a:endParaRPr lang="en-MT" dirty="0"/>
          </a:p>
        </p:txBody>
      </p:sp>
      <p:sp>
        <p:nvSpPr>
          <p:cNvPr id="3" name="Content Placeholder 2">
            <a:extLst>
              <a:ext uri="{FF2B5EF4-FFF2-40B4-BE49-F238E27FC236}">
                <a16:creationId xmlns:a16="http://schemas.microsoft.com/office/drawing/2014/main" id="{12728819-3925-4D08-8899-3B5831C86B1F}"/>
              </a:ext>
            </a:extLst>
          </p:cNvPr>
          <p:cNvSpPr>
            <a:spLocks noGrp="1"/>
          </p:cNvSpPr>
          <p:nvPr>
            <p:ph idx="1"/>
          </p:nvPr>
        </p:nvSpPr>
        <p:spPr>
          <a:xfrm>
            <a:off x="646110" y="1965678"/>
            <a:ext cx="10422943" cy="1659838"/>
          </a:xfrm>
        </p:spPr>
        <p:txBody>
          <a:bodyPr>
            <a:normAutofit/>
          </a:bodyPr>
          <a:lstStyle/>
          <a:p>
            <a:pPr marL="0" indent="0" algn="just">
              <a:buNone/>
            </a:pPr>
            <a:r>
              <a:rPr lang="en-US" dirty="0"/>
              <a:t>With due regard for the right of the Ordinary to impose from the outset of the preliminary investigation those measures which are established in can. 1722 of the Code of Canon Law, the respective presiding judge may, at the request of the Promoter of Justice, exercise the same power under the same conditions determined in the canons themselves.</a:t>
            </a:r>
            <a:endParaRPr lang="en-MT" dirty="0"/>
          </a:p>
        </p:txBody>
      </p:sp>
      <p:sp>
        <p:nvSpPr>
          <p:cNvPr id="4" name="TextBox 3">
            <a:extLst>
              <a:ext uri="{FF2B5EF4-FFF2-40B4-BE49-F238E27FC236}">
                <a16:creationId xmlns:a16="http://schemas.microsoft.com/office/drawing/2014/main" id="{EED2AFD7-FE0B-46AF-856B-AC03F78D90BA}"/>
              </a:ext>
            </a:extLst>
          </p:cNvPr>
          <p:cNvSpPr txBox="1"/>
          <p:nvPr/>
        </p:nvSpPr>
        <p:spPr>
          <a:xfrm>
            <a:off x="577517" y="4491788"/>
            <a:ext cx="10422943" cy="2031325"/>
          </a:xfrm>
          <a:prstGeom prst="rect">
            <a:avLst/>
          </a:prstGeom>
          <a:noFill/>
        </p:spPr>
        <p:txBody>
          <a:bodyPr wrap="square" rtlCol="0">
            <a:spAutoFit/>
          </a:bodyPr>
          <a:lstStyle/>
          <a:p>
            <a:pPr algn="just"/>
            <a:r>
              <a:rPr lang="en-US" dirty="0"/>
              <a:t>“To prevent scandals, to protect the freedom of witnesses, and to guard the course of justice, the ordinary, after having heard the promoter of justice and cited the accused, at any stage of the process can exclude the accused from the sacred ministry or from some office and ecclesiastical function, can impose or forbid residence in some place or territory, or even can prohibit public participation in the Most Holy Eucharist. Once the cause ceases, all these measures must be revoked; they also end by the law itself when the penal process ceases.”</a:t>
            </a:r>
            <a:endParaRPr lang="en-MT" dirty="0"/>
          </a:p>
        </p:txBody>
      </p:sp>
      <p:sp>
        <p:nvSpPr>
          <p:cNvPr id="14" name="TextBox 13">
            <a:extLst>
              <a:ext uri="{FF2B5EF4-FFF2-40B4-BE49-F238E27FC236}">
                <a16:creationId xmlns:a16="http://schemas.microsoft.com/office/drawing/2014/main" id="{67D3D87D-38CB-48BC-9034-D5C42550363F}"/>
              </a:ext>
            </a:extLst>
          </p:cNvPr>
          <p:cNvSpPr txBox="1"/>
          <p:nvPr/>
        </p:nvSpPr>
        <p:spPr>
          <a:xfrm>
            <a:off x="577517" y="3753124"/>
            <a:ext cx="7119257" cy="738664"/>
          </a:xfrm>
          <a:prstGeom prst="rect">
            <a:avLst/>
          </a:prstGeom>
          <a:noFill/>
        </p:spPr>
        <p:txBody>
          <a:bodyPr wrap="none" rtlCol="0">
            <a:spAutoFit/>
          </a:bodyPr>
          <a:lstStyle/>
          <a:p>
            <a:r>
              <a:rPr lang="en-US" sz="4200" dirty="0"/>
              <a:t>What does Can. 1722 say?</a:t>
            </a:r>
            <a:endParaRPr lang="en-MT" sz="4200" dirty="0"/>
          </a:p>
        </p:txBody>
      </p:sp>
    </p:spTree>
    <p:extLst>
      <p:ext uri="{BB962C8B-B14F-4D97-AF65-F5344CB8AC3E}">
        <p14:creationId xmlns:p14="http://schemas.microsoft.com/office/powerpoint/2010/main" val="324524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DF33-84DE-4DFA-9A04-BB52BA86730E}"/>
              </a:ext>
            </a:extLst>
          </p:cNvPr>
          <p:cNvSpPr>
            <a:spLocks noGrp="1"/>
          </p:cNvSpPr>
          <p:nvPr>
            <p:ph type="title"/>
          </p:nvPr>
        </p:nvSpPr>
        <p:spPr/>
        <p:txBody>
          <a:bodyPr/>
          <a:lstStyle/>
          <a:p>
            <a:r>
              <a:rPr lang="en-US" dirty="0"/>
              <a:t>What is </a:t>
            </a:r>
            <a:r>
              <a:rPr lang="en-US" i="1" dirty="0" err="1"/>
              <a:t>Sacramentorum</a:t>
            </a:r>
            <a:r>
              <a:rPr lang="en-US" i="1" dirty="0"/>
              <a:t> </a:t>
            </a:r>
            <a:r>
              <a:rPr lang="en-US" i="1" dirty="0" err="1"/>
              <a:t>Sanctitis</a:t>
            </a:r>
            <a:r>
              <a:rPr lang="en-US" i="1" dirty="0"/>
              <a:t> Tutela</a:t>
            </a:r>
            <a:r>
              <a:rPr lang="en-US" dirty="0"/>
              <a:t> (SST)?</a:t>
            </a:r>
            <a:endParaRPr lang="en-MT" dirty="0"/>
          </a:p>
        </p:txBody>
      </p:sp>
      <p:sp>
        <p:nvSpPr>
          <p:cNvPr id="3" name="Content Placeholder 2">
            <a:extLst>
              <a:ext uri="{FF2B5EF4-FFF2-40B4-BE49-F238E27FC236}">
                <a16:creationId xmlns:a16="http://schemas.microsoft.com/office/drawing/2014/main" id="{A48F6BA2-9E9D-401E-A9B0-49DE88B13451}"/>
              </a:ext>
            </a:extLst>
          </p:cNvPr>
          <p:cNvSpPr>
            <a:spLocks noGrp="1"/>
          </p:cNvSpPr>
          <p:nvPr>
            <p:ph idx="1"/>
          </p:nvPr>
        </p:nvSpPr>
        <p:spPr>
          <a:xfrm>
            <a:off x="646111" y="1989218"/>
            <a:ext cx="10519193" cy="4740441"/>
          </a:xfrm>
        </p:spPr>
        <p:txBody>
          <a:bodyPr>
            <a:normAutofit fontScale="92500" lnSpcReduction="10000"/>
          </a:bodyPr>
          <a:lstStyle/>
          <a:p>
            <a:pPr algn="just"/>
            <a:r>
              <a:rPr lang="en-US" dirty="0"/>
              <a:t>An Apostolic Letter issued ‘Motu Proprio’</a:t>
            </a:r>
          </a:p>
          <a:p>
            <a:pPr algn="just"/>
            <a:r>
              <a:rPr lang="en-US" dirty="0"/>
              <a:t>It was issued by John Paul II in April 30, 2001</a:t>
            </a:r>
          </a:p>
          <a:p>
            <a:pPr algn="just"/>
            <a:r>
              <a:rPr lang="en-US" dirty="0"/>
              <a:t>By SST, the Roman Pontiff promulgated norms on more grave delicts reserved to the CDF.</a:t>
            </a:r>
          </a:p>
          <a:p>
            <a:pPr algn="just"/>
            <a:r>
              <a:rPr lang="en-US" dirty="0"/>
              <a:t>It mentions several other documents including:</a:t>
            </a:r>
          </a:p>
          <a:p>
            <a:pPr lvl="1" algn="just"/>
            <a:r>
              <a:rPr lang="en-US" dirty="0"/>
              <a:t>The Constitution </a:t>
            </a:r>
            <a:r>
              <a:rPr lang="en-US" i="1" dirty="0"/>
              <a:t>Sacramentum Poenitentiae </a:t>
            </a:r>
            <a:r>
              <a:rPr lang="en-US" dirty="0"/>
              <a:t>of Pope Benedict XIV (1741)</a:t>
            </a:r>
          </a:p>
          <a:p>
            <a:pPr lvl="1" algn="just"/>
            <a:r>
              <a:rPr lang="en-US" dirty="0"/>
              <a:t>The Instruction </a:t>
            </a:r>
            <a:r>
              <a:rPr lang="en-US" i="1" dirty="0" err="1"/>
              <a:t>Crimen</a:t>
            </a:r>
            <a:r>
              <a:rPr lang="en-US" i="1" dirty="0"/>
              <a:t> </a:t>
            </a:r>
            <a:r>
              <a:rPr lang="en-US" i="1" dirty="0" err="1"/>
              <a:t>Sollicitationis</a:t>
            </a:r>
            <a:r>
              <a:rPr lang="en-US" i="1" dirty="0"/>
              <a:t> </a:t>
            </a:r>
            <a:r>
              <a:rPr lang="en-US" dirty="0"/>
              <a:t>by Pope Paul Vi (1962)</a:t>
            </a:r>
          </a:p>
          <a:p>
            <a:pPr lvl="1" algn="just"/>
            <a:r>
              <a:rPr lang="en-US" dirty="0"/>
              <a:t>The Constitution </a:t>
            </a:r>
            <a:r>
              <a:rPr lang="en-US" i="1" dirty="0" err="1"/>
              <a:t>Regimini</a:t>
            </a:r>
            <a:r>
              <a:rPr lang="en-US" i="1" dirty="0"/>
              <a:t> Ecclesiae </a:t>
            </a:r>
            <a:r>
              <a:rPr lang="en-US" i="1" dirty="0" err="1"/>
              <a:t>Universae</a:t>
            </a:r>
            <a:r>
              <a:rPr lang="en-US" i="1" dirty="0"/>
              <a:t> </a:t>
            </a:r>
            <a:r>
              <a:rPr lang="en-US" dirty="0"/>
              <a:t>by Pope Paul VI (1967)</a:t>
            </a:r>
          </a:p>
          <a:p>
            <a:pPr lvl="1" algn="just"/>
            <a:r>
              <a:rPr lang="en-US" dirty="0"/>
              <a:t>The Constitution </a:t>
            </a:r>
            <a:r>
              <a:rPr lang="en-US" i="1" dirty="0"/>
              <a:t>Pastor Bonus </a:t>
            </a:r>
            <a:r>
              <a:rPr lang="en-US" dirty="0"/>
              <a:t>by Pope John Paul II (1988)</a:t>
            </a:r>
          </a:p>
          <a:p>
            <a:pPr lvl="1" algn="just"/>
            <a:r>
              <a:rPr lang="en-US" i="1" dirty="0" err="1"/>
              <a:t>Agendi</a:t>
            </a:r>
            <a:r>
              <a:rPr lang="en-US" i="1" dirty="0"/>
              <a:t> Ratio in </a:t>
            </a:r>
            <a:r>
              <a:rPr lang="en-US" i="1" dirty="0" err="1"/>
              <a:t>Doctrinarum</a:t>
            </a:r>
            <a:r>
              <a:rPr lang="en-US" i="1" dirty="0"/>
              <a:t> Examine </a:t>
            </a:r>
            <a:r>
              <a:rPr lang="en-US" dirty="0"/>
              <a:t>by the CDF, under Prefect Ratzinger (1997)</a:t>
            </a:r>
          </a:p>
          <a:p>
            <a:pPr algn="just"/>
            <a:r>
              <a:rPr lang="en-US" dirty="0"/>
              <a:t>it promulgated the </a:t>
            </a:r>
            <a:r>
              <a:rPr lang="en-US" b="1" dirty="0"/>
              <a:t>Norms concerning the more grave delicts reserved to the CDF </a:t>
            </a:r>
            <a:r>
              <a:rPr lang="en-US" dirty="0"/>
              <a:t>(Substantive Norms and Procedural Norms) which were then revised in 2010.</a:t>
            </a:r>
          </a:p>
          <a:p>
            <a:pPr algn="just"/>
            <a:r>
              <a:rPr lang="en-US" dirty="0"/>
              <a:t>This is why we will be discussing these norms in these presentation.</a:t>
            </a:r>
          </a:p>
          <a:p>
            <a:pPr algn="just"/>
            <a:endParaRPr lang="en-US" dirty="0"/>
          </a:p>
        </p:txBody>
      </p:sp>
    </p:spTree>
    <p:extLst>
      <p:ext uri="{BB962C8B-B14F-4D97-AF65-F5344CB8AC3E}">
        <p14:creationId xmlns:p14="http://schemas.microsoft.com/office/powerpoint/2010/main" val="3480851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A5C9-B63E-44E6-80E7-8B6A214E3B64}"/>
              </a:ext>
            </a:extLst>
          </p:cNvPr>
          <p:cNvSpPr>
            <a:spLocks noGrp="1"/>
          </p:cNvSpPr>
          <p:nvPr>
            <p:ph type="title"/>
          </p:nvPr>
        </p:nvSpPr>
        <p:spPr>
          <a:xfrm>
            <a:off x="646110" y="452718"/>
            <a:ext cx="10968373" cy="1400530"/>
          </a:xfrm>
        </p:spPr>
        <p:txBody>
          <a:bodyPr/>
          <a:lstStyle/>
          <a:p>
            <a:r>
              <a:rPr lang="en-US" dirty="0"/>
              <a:t>Part Two: Procedural Norms (Title II)</a:t>
            </a:r>
            <a:br>
              <a:rPr lang="en-US" dirty="0"/>
            </a:br>
            <a:r>
              <a:rPr lang="en-US" dirty="0"/>
              <a:t>Art. 21: No Preliminary Investigation?</a:t>
            </a:r>
            <a:endParaRPr lang="en-MT" dirty="0"/>
          </a:p>
        </p:txBody>
      </p:sp>
      <p:sp>
        <p:nvSpPr>
          <p:cNvPr id="3" name="Content Placeholder 2">
            <a:extLst>
              <a:ext uri="{FF2B5EF4-FFF2-40B4-BE49-F238E27FC236}">
                <a16:creationId xmlns:a16="http://schemas.microsoft.com/office/drawing/2014/main" id="{12728819-3925-4D08-8899-3B5831C86B1F}"/>
              </a:ext>
            </a:extLst>
          </p:cNvPr>
          <p:cNvSpPr>
            <a:spLocks noGrp="1"/>
          </p:cNvSpPr>
          <p:nvPr>
            <p:ph idx="1"/>
          </p:nvPr>
        </p:nvSpPr>
        <p:spPr>
          <a:xfrm>
            <a:off x="646110" y="1965678"/>
            <a:ext cx="10422943" cy="3600933"/>
          </a:xfrm>
        </p:spPr>
        <p:txBody>
          <a:bodyPr>
            <a:normAutofit/>
          </a:bodyPr>
          <a:lstStyle/>
          <a:p>
            <a:pPr marL="0" indent="0" algn="just">
              <a:buNone/>
            </a:pPr>
            <a:r>
              <a:rPr lang="en-US" dirty="0"/>
              <a:t>All grave delicts reserved to the CDF are to be tried in a </a:t>
            </a:r>
            <a:r>
              <a:rPr lang="en-US" b="1" dirty="0"/>
              <a:t>judicial process</a:t>
            </a:r>
            <a:r>
              <a:rPr lang="en-US" dirty="0"/>
              <a:t>.</a:t>
            </a:r>
          </a:p>
          <a:p>
            <a:pPr marL="0" indent="0" algn="just">
              <a:buNone/>
            </a:pPr>
            <a:r>
              <a:rPr lang="en-US" dirty="0"/>
              <a:t>But the CDF may:</a:t>
            </a:r>
          </a:p>
          <a:p>
            <a:pPr marL="0" indent="0" algn="just">
              <a:buNone/>
            </a:pPr>
            <a:r>
              <a:rPr lang="en-US" dirty="0"/>
              <a:t>1° decide, in individual cases, </a:t>
            </a:r>
            <a:r>
              <a:rPr lang="en-US" i="1" dirty="0"/>
              <a:t>ex officio </a:t>
            </a:r>
            <a:r>
              <a:rPr lang="en-US" dirty="0"/>
              <a:t>or when requested by the Ordinary or Hierarch, to proceed by extrajudicial decree, as provided in can. 1720 of the Code of Canon Law. However, perpetual expiatory penalties may only be imposed by mandate of the Congregation for the Doctrine of the Faith.</a:t>
            </a:r>
          </a:p>
          <a:p>
            <a:pPr marL="0" indent="0" algn="just">
              <a:buNone/>
            </a:pPr>
            <a:r>
              <a:rPr lang="en-US" dirty="0"/>
              <a:t>2° present the most grave cases to the decision of the Roman Pontiff with regard to dismissal from the clerical state or deposition, together with dispensation from the law of celibacy, when it is manifestly evident that the delict was committed and after having given the guilty party the possibility of defending himself.</a:t>
            </a:r>
            <a:endParaRPr lang="en-MT" dirty="0"/>
          </a:p>
        </p:txBody>
      </p:sp>
    </p:spTree>
    <p:extLst>
      <p:ext uri="{BB962C8B-B14F-4D97-AF65-F5344CB8AC3E}">
        <p14:creationId xmlns:p14="http://schemas.microsoft.com/office/powerpoint/2010/main" val="96852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A5C9-B63E-44E6-80E7-8B6A214E3B64}"/>
              </a:ext>
            </a:extLst>
          </p:cNvPr>
          <p:cNvSpPr>
            <a:spLocks noGrp="1"/>
          </p:cNvSpPr>
          <p:nvPr>
            <p:ph type="title"/>
          </p:nvPr>
        </p:nvSpPr>
        <p:spPr>
          <a:xfrm>
            <a:off x="646110" y="869810"/>
            <a:ext cx="10968373" cy="1400530"/>
          </a:xfrm>
        </p:spPr>
        <p:txBody>
          <a:bodyPr/>
          <a:lstStyle/>
          <a:p>
            <a:r>
              <a:rPr lang="en-US" dirty="0"/>
              <a:t>Part Two: Procedural Norms (Title II)</a:t>
            </a:r>
            <a:br>
              <a:rPr lang="en-US" dirty="0"/>
            </a:br>
            <a:r>
              <a:rPr lang="en-US" dirty="0"/>
              <a:t>Art. 22: The </a:t>
            </a:r>
            <a:r>
              <a:rPr lang="en-US" i="1" dirty="0" err="1"/>
              <a:t>turnus</a:t>
            </a:r>
            <a:r>
              <a:rPr lang="en-US" dirty="0"/>
              <a:t> of the CDF</a:t>
            </a:r>
            <a:endParaRPr lang="en-MT" dirty="0"/>
          </a:p>
        </p:txBody>
      </p:sp>
      <p:sp>
        <p:nvSpPr>
          <p:cNvPr id="3" name="Content Placeholder 2">
            <a:extLst>
              <a:ext uri="{FF2B5EF4-FFF2-40B4-BE49-F238E27FC236}">
                <a16:creationId xmlns:a16="http://schemas.microsoft.com/office/drawing/2014/main" id="{12728819-3925-4D08-8899-3B5831C86B1F}"/>
              </a:ext>
            </a:extLst>
          </p:cNvPr>
          <p:cNvSpPr>
            <a:spLocks noGrp="1"/>
          </p:cNvSpPr>
          <p:nvPr>
            <p:ph idx="1"/>
          </p:nvPr>
        </p:nvSpPr>
        <p:spPr>
          <a:xfrm>
            <a:off x="646110" y="2591316"/>
            <a:ext cx="10422943" cy="568977"/>
          </a:xfrm>
        </p:spPr>
        <p:txBody>
          <a:bodyPr>
            <a:normAutofit/>
          </a:bodyPr>
          <a:lstStyle/>
          <a:p>
            <a:pPr marL="0" indent="0" algn="just">
              <a:buNone/>
            </a:pPr>
            <a:r>
              <a:rPr lang="en-US" dirty="0"/>
              <a:t>The Prefect is to constitute a </a:t>
            </a:r>
            <a:r>
              <a:rPr lang="en-US" dirty="0" err="1"/>
              <a:t>turnus</a:t>
            </a:r>
            <a:r>
              <a:rPr lang="en-US" dirty="0"/>
              <a:t> of three or five judges to try the case.</a:t>
            </a:r>
            <a:endParaRPr lang="en-MT" dirty="0"/>
          </a:p>
        </p:txBody>
      </p:sp>
      <p:sp>
        <p:nvSpPr>
          <p:cNvPr id="4" name="TextBox 3">
            <a:extLst>
              <a:ext uri="{FF2B5EF4-FFF2-40B4-BE49-F238E27FC236}">
                <a16:creationId xmlns:a16="http://schemas.microsoft.com/office/drawing/2014/main" id="{EED2AFD7-FE0B-46AF-856B-AC03F78D90BA}"/>
              </a:ext>
            </a:extLst>
          </p:cNvPr>
          <p:cNvSpPr txBox="1"/>
          <p:nvPr/>
        </p:nvSpPr>
        <p:spPr>
          <a:xfrm>
            <a:off x="577517" y="5502438"/>
            <a:ext cx="10422943" cy="646331"/>
          </a:xfrm>
          <a:prstGeom prst="rect">
            <a:avLst/>
          </a:prstGeom>
          <a:noFill/>
        </p:spPr>
        <p:txBody>
          <a:bodyPr wrap="square" rtlCol="0">
            <a:spAutoFit/>
          </a:bodyPr>
          <a:lstStyle/>
          <a:p>
            <a:pPr algn="just"/>
            <a:r>
              <a:rPr lang="en-US" dirty="0"/>
              <a:t>If in the appellate stage the Promotor of Justice brings forward a specifically different accusation, this Supreme Tribunal can admit it and judge it as if at first instance.</a:t>
            </a:r>
            <a:endParaRPr lang="en-MT" dirty="0"/>
          </a:p>
        </p:txBody>
      </p:sp>
      <p:sp>
        <p:nvSpPr>
          <p:cNvPr id="6" name="Title 1">
            <a:extLst>
              <a:ext uri="{FF2B5EF4-FFF2-40B4-BE49-F238E27FC236}">
                <a16:creationId xmlns:a16="http://schemas.microsoft.com/office/drawing/2014/main" id="{1E129B65-014E-44CF-AB4D-BC7DD0C52068}"/>
              </a:ext>
            </a:extLst>
          </p:cNvPr>
          <p:cNvSpPr txBox="1">
            <a:spLocks/>
          </p:cNvSpPr>
          <p:nvPr/>
        </p:nvSpPr>
        <p:spPr>
          <a:xfrm>
            <a:off x="646110" y="3668772"/>
            <a:ext cx="1096837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Part Two: Procedural Norms (Title II)</a:t>
            </a:r>
            <a:br>
              <a:rPr lang="en-US" dirty="0"/>
            </a:br>
            <a:r>
              <a:rPr lang="en-US" dirty="0"/>
              <a:t>Art. 23: Appellate Stage: New Accusation</a:t>
            </a:r>
            <a:endParaRPr lang="en-MT" dirty="0"/>
          </a:p>
        </p:txBody>
      </p:sp>
    </p:spTree>
    <p:extLst>
      <p:ext uri="{BB962C8B-B14F-4D97-AF65-F5344CB8AC3E}">
        <p14:creationId xmlns:p14="http://schemas.microsoft.com/office/powerpoint/2010/main" val="623361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A5C9-B63E-44E6-80E7-8B6A214E3B64}"/>
              </a:ext>
            </a:extLst>
          </p:cNvPr>
          <p:cNvSpPr>
            <a:spLocks noGrp="1"/>
          </p:cNvSpPr>
          <p:nvPr>
            <p:ph type="title"/>
          </p:nvPr>
        </p:nvSpPr>
        <p:spPr>
          <a:xfrm>
            <a:off x="646110" y="244172"/>
            <a:ext cx="10968373" cy="1400530"/>
          </a:xfrm>
        </p:spPr>
        <p:txBody>
          <a:bodyPr/>
          <a:lstStyle/>
          <a:p>
            <a:r>
              <a:rPr lang="en-US" dirty="0"/>
              <a:t>Part Two: Procedural Norms (Title II)</a:t>
            </a:r>
            <a:br>
              <a:rPr lang="en-US" dirty="0"/>
            </a:br>
            <a:r>
              <a:rPr lang="en-US" dirty="0"/>
              <a:t>Art. 24: GDPR, Credibility &amp; </a:t>
            </a:r>
            <a:r>
              <a:rPr lang="en-US" dirty="0" err="1"/>
              <a:t>Sacr</a:t>
            </a:r>
            <a:r>
              <a:rPr lang="en-US" dirty="0"/>
              <a:t>. Seal</a:t>
            </a:r>
            <a:endParaRPr lang="en-MT" dirty="0"/>
          </a:p>
        </p:txBody>
      </p:sp>
      <p:sp>
        <p:nvSpPr>
          <p:cNvPr id="3" name="Content Placeholder 2">
            <a:extLst>
              <a:ext uri="{FF2B5EF4-FFF2-40B4-BE49-F238E27FC236}">
                <a16:creationId xmlns:a16="http://schemas.microsoft.com/office/drawing/2014/main" id="{12728819-3925-4D08-8899-3B5831C86B1F}"/>
              </a:ext>
            </a:extLst>
          </p:cNvPr>
          <p:cNvSpPr>
            <a:spLocks noGrp="1"/>
          </p:cNvSpPr>
          <p:nvPr>
            <p:ph idx="1"/>
          </p:nvPr>
        </p:nvSpPr>
        <p:spPr>
          <a:xfrm>
            <a:off x="646110" y="1564629"/>
            <a:ext cx="10422943" cy="2606322"/>
          </a:xfrm>
        </p:spPr>
        <p:txBody>
          <a:bodyPr>
            <a:normAutofit/>
          </a:bodyPr>
          <a:lstStyle/>
          <a:p>
            <a:pPr marL="0" indent="0" algn="just">
              <a:buNone/>
            </a:pPr>
            <a:r>
              <a:rPr lang="en-US" dirty="0"/>
              <a:t>§ 1. In cases concerning the delicts mentioned of in art. 4 §1, the Tribunal </a:t>
            </a:r>
            <a:r>
              <a:rPr lang="en-US" b="1" dirty="0"/>
              <a:t>cannot indicate the name of the accuser</a:t>
            </a:r>
            <a:r>
              <a:rPr lang="en-US" dirty="0"/>
              <a:t> to either the accused or his patron </a:t>
            </a:r>
            <a:r>
              <a:rPr lang="en-US" b="1" dirty="0"/>
              <a:t>unless the accuser has expressly consented</a:t>
            </a:r>
            <a:r>
              <a:rPr lang="en-US" dirty="0"/>
              <a:t>.</a:t>
            </a:r>
          </a:p>
          <a:p>
            <a:pPr marL="0" indent="0" algn="just">
              <a:buNone/>
            </a:pPr>
            <a:r>
              <a:rPr lang="en-US" dirty="0"/>
              <a:t>§ 2. This same Tribunal must consider the particular importance of the question concerning the </a:t>
            </a:r>
            <a:r>
              <a:rPr lang="en-US" b="1" dirty="0"/>
              <a:t>credibility of the accuser</a:t>
            </a:r>
            <a:r>
              <a:rPr lang="en-US" dirty="0"/>
              <a:t>.</a:t>
            </a:r>
          </a:p>
          <a:p>
            <a:pPr marL="0" indent="0" algn="just">
              <a:buNone/>
            </a:pPr>
            <a:r>
              <a:rPr lang="en-US" dirty="0"/>
              <a:t>§ 3. Nevertheless, it must always be observed that any danger of violating the </a:t>
            </a:r>
            <a:r>
              <a:rPr lang="en-US" b="1" dirty="0"/>
              <a:t>sacramental seal </a:t>
            </a:r>
            <a:r>
              <a:rPr lang="en-US" dirty="0"/>
              <a:t>be altogether avoided.</a:t>
            </a:r>
            <a:endParaRPr lang="en-MT" dirty="0"/>
          </a:p>
        </p:txBody>
      </p:sp>
      <p:sp>
        <p:nvSpPr>
          <p:cNvPr id="4" name="Title 1">
            <a:extLst>
              <a:ext uri="{FF2B5EF4-FFF2-40B4-BE49-F238E27FC236}">
                <a16:creationId xmlns:a16="http://schemas.microsoft.com/office/drawing/2014/main" id="{FDE356F2-50B6-4709-A542-B380107E0232}"/>
              </a:ext>
            </a:extLst>
          </p:cNvPr>
          <p:cNvSpPr txBox="1">
            <a:spLocks/>
          </p:cNvSpPr>
          <p:nvPr/>
        </p:nvSpPr>
        <p:spPr>
          <a:xfrm>
            <a:off x="577517" y="3935522"/>
            <a:ext cx="1096837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Part Two: Procedural Norms (Title II)</a:t>
            </a:r>
            <a:br>
              <a:rPr lang="en-US" dirty="0"/>
            </a:br>
            <a:r>
              <a:rPr lang="en-US" dirty="0"/>
              <a:t>Art. 25: Incidental Cases: </a:t>
            </a:r>
            <a:r>
              <a:rPr lang="en-US" i="1" dirty="0" err="1"/>
              <a:t>Expeditissime</a:t>
            </a:r>
            <a:r>
              <a:rPr lang="en-US" dirty="0"/>
              <a:t>!</a:t>
            </a:r>
            <a:endParaRPr lang="en-MT" dirty="0"/>
          </a:p>
        </p:txBody>
      </p:sp>
      <p:sp>
        <p:nvSpPr>
          <p:cNvPr id="5" name="TextBox 4">
            <a:extLst>
              <a:ext uri="{FF2B5EF4-FFF2-40B4-BE49-F238E27FC236}">
                <a16:creationId xmlns:a16="http://schemas.microsoft.com/office/drawing/2014/main" id="{6A32446D-1417-44D6-AE66-14590E4B4FC0}"/>
              </a:ext>
            </a:extLst>
          </p:cNvPr>
          <p:cNvSpPr txBox="1"/>
          <p:nvPr/>
        </p:nvSpPr>
        <p:spPr>
          <a:xfrm>
            <a:off x="646110" y="5303968"/>
            <a:ext cx="10422943" cy="1323439"/>
          </a:xfrm>
          <a:prstGeom prst="rect">
            <a:avLst/>
          </a:prstGeom>
          <a:noFill/>
        </p:spPr>
        <p:txBody>
          <a:bodyPr wrap="square" rtlCol="0">
            <a:spAutoFit/>
          </a:bodyPr>
          <a:lstStyle/>
          <a:p>
            <a:pPr algn="just"/>
            <a:r>
              <a:rPr lang="en-US" sz="2000" dirty="0"/>
              <a:t>If an incidental question arises, the college is to decide the matter by decree most expeditiously as per Can. 1629 n. 5: “There is no appeal from a sentence or a decree in a case where the law requires the matter to be decided as promptly as possible (</a:t>
            </a:r>
            <a:r>
              <a:rPr lang="en-US" sz="2000" b="1" i="1" dirty="0" err="1"/>
              <a:t>expeditissime</a:t>
            </a:r>
            <a:r>
              <a:rPr lang="en-US" sz="2000" dirty="0"/>
              <a:t>).”</a:t>
            </a:r>
            <a:endParaRPr lang="en-MT" sz="2000" dirty="0"/>
          </a:p>
        </p:txBody>
      </p:sp>
    </p:spTree>
    <p:extLst>
      <p:ext uri="{BB962C8B-B14F-4D97-AF65-F5344CB8AC3E}">
        <p14:creationId xmlns:p14="http://schemas.microsoft.com/office/powerpoint/2010/main" val="4026916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2FDE-8E94-4904-B74C-DA942F260DD7}"/>
              </a:ext>
            </a:extLst>
          </p:cNvPr>
          <p:cNvSpPr>
            <a:spLocks noGrp="1"/>
          </p:cNvSpPr>
          <p:nvPr>
            <p:ph type="title"/>
          </p:nvPr>
        </p:nvSpPr>
        <p:spPr/>
        <p:txBody>
          <a:bodyPr/>
          <a:lstStyle/>
          <a:p>
            <a:r>
              <a:rPr lang="en-US" dirty="0"/>
              <a:t>Part Two: Procedural Norms (Title II)</a:t>
            </a:r>
            <a:br>
              <a:rPr lang="en-US" dirty="0"/>
            </a:br>
            <a:r>
              <a:rPr lang="en-US" dirty="0"/>
              <a:t>Art. 26: The Appeal</a:t>
            </a:r>
            <a:br>
              <a:rPr lang="en-MT" dirty="0"/>
            </a:br>
            <a:endParaRPr lang="en-MT" dirty="0"/>
          </a:p>
        </p:txBody>
      </p:sp>
      <p:sp>
        <p:nvSpPr>
          <p:cNvPr id="3" name="Content Placeholder 2">
            <a:extLst>
              <a:ext uri="{FF2B5EF4-FFF2-40B4-BE49-F238E27FC236}">
                <a16:creationId xmlns:a16="http://schemas.microsoft.com/office/drawing/2014/main" id="{C0C923C1-E6AD-45EA-955A-11D9AFD22F76}"/>
              </a:ext>
            </a:extLst>
          </p:cNvPr>
          <p:cNvSpPr>
            <a:spLocks noGrp="1"/>
          </p:cNvSpPr>
          <p:nvPr>
            <p:ph idx="1"/>
          </p:nvPr>
        </p:nvSpPr>
        <p:spPr>
          <a:xfrm>
            <a:off x="645132" y="2052918"/>
            <a:ext cx="10600384" cy="2390745"/>
          </a:xfrm>
        </p:spPr>
        <p:txBody>
          <a:bodyPr>
            <a:normAutofit/>
          </a:bodyPr>
          <a:lstStyle/>
          <a:p>
            <a:pPr marL="0" indent="0" algn="just">
              <a:buNone/>
            </a:pPr>
            <a:r>
              <a:rPr lang="en-US" dirty="0"/>
              <a:t>§ 1. With due regard for the right to appeal to this Supreme Tribunal, once an instance has been finished in any manner before another tribunal, all of the acts of the case are to be transmitted ex officio to the Congregation for the Doctrine of the Faith as soon as possible.</a:t>
            </a:r>
          </a:p>
          <a:p>
            <a:pPr marL="0" indent="0" algn="just">
              <a:buNone/>
            </a:pPr>
            <a:r>
              <a:rPr lang="en-US" dirty="0"/>
              <a:t>§ 2 The right of the Promotor of Justice of the Congregation to challenge a sentence runs from the day on which the sentence of first instance is made known to this same Promoter.</a:t>
            </a:r>
            <a:endParaRPr lang="en-MT" dirty="0"/>
          </a:p>
        </p:txBody>
      </p:sp>
      <p:sp>
        <p:nvSpPr>
          <p:cNvPr id="4" name="Title 1">
            <a:extLst>
              <a:ext uri="{FF2B5EF4-FFF2-40B4-BE49-F238E27FC236}">
                <a16:creationId xmlns:a16="http://schemas.microsoft.com/office/drawing/2014/main" id="{006B282E-00D5-4E90-A5B9-92CA0686F0DC}"/>
              </a:ext>
            </a:extLst>
          </p:cNvPr>
          <p:cNvSpPr txBox="1">
            <a:spLocks/>
          </p:cNvSpPr>
          <p:nvPr/>
        </p:nvSpPr>
        <p:spPr>
          <a:xfrm>
            <a:off x="645133" y="4262718"/>
            <a:ext cx="5739626" cy="82262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Art. 27: The Recourse</a:t>
            </a:r>
            <a:br>
              <a:rPr lang="en-MT" dirty="0"/>
            </a:br>
            <a:endParaRPr lang="en-MT" dirty="0"/>
          </a:p>
        </p:txBody>
      </p:sp>
      <p:sp>
        <p:nvSpPr>
          <p:cNvPr id="5" name="Content Placeholder 2">
            <a:extLst>
              <a:ext uri="{FF2B5EF4-FFF2-40B4-BE49-F238E27FC236}">
                <a16:creationId xmlns:a16="http://schemas.microsoft.com/office/drawing/2014/main" id="{258A1E39-A6F0-4500-8EDC-80C1CCDF5349}"/>
              </a:ext>
            </a:extLst>
          </p:cNvPr>
          <p:cNvSpPr txBox="1">
            <a:spLocks/>
          </p:cNvSpPr>
          <p:nvPr/>
        </p:nvSpPr>
        <p:spPr>
          <a:xfrm>
            <a:off x="605026" y="4944507"/>
            <a:ext cx="10600384" cy="170895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Font typeface="Wingdings 3" charset="2"/>
              <a:buNone/>
            </a:pPr>
            <a:r>
              <a:rPr lang="en-US" dirty="0"/>
              <a:t>Recourse may be had against singular administrative acts which have been decreed or approved by the Congregation for the Doctrine of the Faith in cases of reserved delicts. Such recourse must be presented within the preemptory period of </a:t>
            </a:r>
            <a:r>
              <a:rPr lang="en-US" b="1" dirty="0"/>
              <a:t>sixty canonical days </a:t>
            </a:r>
            <a:r>
              <a:rPr lang="en-US" dirty="0"/>
              <a:t>to the Ordinary Session of the Congregation (the Feria IV) which will judge on the merits of the case and the lawfulness of the Decree. Any further recourse as mentioned in art. 123 of the Apostolic Constitution </a:t>
            </a:r>
            <a:r>
              <a:rPr lang="en-US" i="1" dirty="0"/>
              <a:t>Pastor bonus </a:t>
            </a:r>
            <a:r>
              <a:rPr lang="en-US" dirty="0"/>
              <a:t>is excluded.</a:t>
            </a:r>
            <a:endParaRPr lang="en-MT" dirty="0"/>
          </a:p>
        </p:txBody>
      </p:sp>
    </p:spTree>
    <p:extLst>
      <p:ext uri="{BB962C8B-B14F-4D97-AF65-F5344CB8AC3E}">
        <p14:creationId xmlns:p14="http://schemas.microsoft.com/office/powerpoint/2010/main" val="3070857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2FDE-8E94-4904-B74C-DA942F260DD7}"/>
              </a:ext>
            </a:extLst>
          </p:cNvPr>
          <p:cNvSpPr>
            <a:spLocks noGrp="1"/>
          </p:cNvSpPr>
          <p:nvPr>
            <p:ph type="title"/>
          </p:nvPr>
        </p:nvSpPr>
        <p:spPr/>
        <p:txBody>
          <a:bodyPr/>
          <a:lstStyle/>
          <a:p>
            <a:r>
              <a:rPr lang="en-US" dirty="0"/>
              <a:t>Part Two: Procedural Norms (Title II)</a:t>
            </a:r>
            <a:br>
              <a:rPr lang="en-US" dirty="0"/>
            </a:br>
            <a:r>
              <a:rPr lang="en-US" dirty="0"/>
              <a:t>Art. 28: </a:t>
            </a:r>
            <a:r>
              <a:rPr lang="en-US" i="1" dirty="0"/>
              <a:t>Res </a:t>
            </a:r>
            <a:r>
              <a:rPr lang="en-US" i="1" dirty="0" err="1"/>
              <a:t>Iudicata</a:t>
            </a:r>
            <a:br>
              <a:rPr lang="en-MT" dirty="0"/>
            </a:br>
            <a:endParaRPr lang="en-MT" dirty="0"/>
          </a:p>
        </p:txBody>
      </p:sp>
      <p:sp>
        <p:nvSpPr>
          <p:cNvPr id="3" name="Content Placeholder 2">
            <a:extLst>
              <a:ext uri="{FF2B5EF4-FFF2-40B4-BE49-F238E27FC236}">
                <a16:creationId xmlns:a16="http://schemas.microsoft.com/office/drawing/2014/main" id="{C0C923C1-E6AD-45EA-955A-11D9AFD22F76}"/>
              </a:ext>
            </a:extLst>
          </p:cNvPr>
          <p:cNvSpPr>
            <a:spLocks noGrp="1"/>
          </p:cNvSpPr>
          <p:nvPr>
            <p:ph idx="1"/>
          </p:nvPr>
        </p:nvSpPr>
        <p:spPr>
          <a:xfrm>
            <a:off x="645132" y="2052918"/>
            <a:ext cx="10600384" cy="2390745"/>
          </a:xfrm>
        </p:spPr>
        <p:txBody>
          <a:bodyPr>
            <a:normAutofit/>
          </a:bodyPr>
          <a:lstStyle/>
          <a:p>
            <a:pPr marL="0" indent="0" algn="just">
              <a:buNone/>
            </a:pPr>
            <a:r>
              <a:rPr lang="en-US" dirty="0"/>
              <a:t>A </a:t>
            </a:r>
            <a:r>
              <a:rPr lang="en-US" i="1" dirty="0"/>
              <a:t>res </a:t>
            </a:r>
            <a:r>
              <a:rPr lang="en-US" i="1" dirty="0" err="1"/>
              <a:t>iudicata</a:t>
            </a:r>
            <a:r>
              <a:rPr lang="en-US" i="1" dirty="0"/>
              <a:t> </a:t>
            </a:r>
            <a:r>
              <a:rPr lang="en-US" dirty="0"/>
              <a:t>occurs:</a:t>
            </a:r>
          </a:p>
          <a:p>
            <a:pPr marL="0" indent="0" algn="just">
              <a:buNone/>
            </a:pPr>
            <a:r>
              <a:rPr lang="en-US" dirty="0"/>
              <a:t>	1° if a sentence has been rendered in second instance;</a:t>
            </a:r>
          </a:p>
          <a:p>
            <a:pPr marL="0" indent="0" algn="just">
              <a:buNone/>
            </a:pPr>
            <a:r>
              <a:rPr lang="en-US" dirty="0"/>
              <a:t>	2° if an appeal against a sentence has not been proposed within a month;</a:t>
            </a:r>
          </a:p>
          <a:p>
            <a:pPr marL="0" indent="0" algn="just">
              <a:buNone/>
            </a:pPr>
            <a:r>
              <a:rPr lang="en-US" dirty="0"/>
              <a:t>	3° if, in the appellate grade, the instance is abated or is renounced;</a:t>
            </a:r>
          </a:p>
          <a:p>
            <a:pPr marL="0" indent="0" algn="just">
              <a:buNone/>
            </a:pPr>
            <a:r>
              <a:rPr lang="en-US" dirty="0"/>
              <a:t>	4° if the sentence has been rendered in accord with the norm of art.20.</a:t>
            </a:r>
            <a:endParaRPr lang="en-MT" dirty="0"/>
          </a:p>
        </p:txBody>
      </p:sp>
      <p:sp>
        <p:nvSpPr>
          <p:cNvPr id="4" name="Title 1">
            <a:extLst>
              <a:ext uri="{FF2B5EF4-FFF2-40B4-BE49-F238E27FC236}">
                <a16:creationId xmlns:a16="http://schemas.microsoft.com/office/drawing/2014/main" id="{006B282E-00D5-4E90-A5B9-92CA0686F0DC}"/>
              </a:ext>
            </a:extLst>
          </p:cNvPr>
          <p:cNvSpPr txBox="1">
            <a:spLocks/>
          </p:cNvSpPr>
          <p:nvPr/>
        </p:nvSpPr>
        <p:spPr>
          <a:xfrm>
            <a:off x="645133" y="4262718"/>
            <a:ext cx="6814446" cy="82262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Art. 29: Judicial Expenses</a:t>
            </a:r>
            <a:br>
              <a:rPr lang="en-MT" dirty="0"/>
            </a:br>
            <a:endParaRPr lang="en-MT" dirty="0"/>
          </a:p>
        </p:txBody>
      </p:sp>
      <p:sp>
        <p:nvSpPr>
          <p:cNvPr id="5" name="Content Placeholder 2">
            <a:extLst>
              <a:ext uri="{FF2B5EF4-FFF2-40B4-BE49-F238E27FC236}">
                <a16:creationId xmlns:a16="http://schemas.microsoft.com/office/drawing/2014/main" id="{258A1E39-A6F0-4500-8EDC-80C1CCDF5349}"/>
              </a:ext>
            </a:extLst>
          </p:cNvPr>
          <p:cNvSpPr txBox="1">
            <a:spLocks/>
          </p:cNvSpPr>
          <p:nvPr/>
        </p:nvSpPr>
        <p:spPr>
          <a:xfrm>
            <a:off x="605026" y="5104927"/>
            <a:ext cx="10600384" cy="14005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Font typeface="Wingdings 3" charset="2"/>
              <a:buNone/>
            </a:pPr>
            <a:r>
              <a:rPr lang="en-US" dirty="0"/>
              <a:t>§ 1. Judicial expenses are to be paid as the sentence has determined.</a:t>
            </a:r>
          </a:p>
          <a:p>
            <a:pPr marL="0" indent="0" algn="just">
              <a:buFont typeface="Wingdings 3" charset="2"/>
              <a:buNone/>
            </a:pPr>
            <a:r>
              <a:rPr lang="en-US" dirty="0"/>
              <a:t>§ 2. If the defendant is not able to pay the expenses, they are to be paid by the Ordinary or Hierarch of the case.</a:t>
            </a:r>
            <a:endParaRPr lang="en-MT" dirty="0"/>
          </a:p>
        </p:txBody>
      </p:sp>
    </p:spTree>
    <p:extLst>
      <p:ext uri="{BB962C8B-B14F-4D97-AF65-F5344CB8AC3E}">
        <p14:creationId xmlns:p14="http://schemas.microsoft.com/office/powerpoint/2010/main" val="654020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2FDE-8E94-4904-B74C-DA942F260DD7}"/>
              </a:ext>
            </a:extLst>
          </p:cNvPr>
          <p:cNvSpPr>
            <a:spLocks noGrp="1"/>
          </p:cNvSpPr>
          <p:nvPr>
            <p:ph type="title"/>
          </p:nvPr>
        </p:nvSpPr>
        <p:spPr>
          <a:xfrm>
            <a:off x="646111" y="452718"/>
            <a:ext cx="9733131" cy="1400530"/>
          </a:xfrm>
        </p:spPr>
        <p:txBody>
          <a:bodyPr/>
          <a:lstStyle/>
          <a:p>
            <a:r>
              <a:rPr lang="en-US" dirty="0"/>
              <a:t>Part Two: Procedural Norms (Title II)</a:t>
            </a:r>
            <a:br>
              <a:rPr lang="en-US" dirty="0"/>
            </a:br>
            <a:r>
              <a:rPr lang="en-US" dirty="0"/>
              <a:t>Art. 30: Pontifical Secret on Expenses</a:t>
            </a:r>
            <a:br>
              <a:rPr lang="en-MT" dirty="0"/>
            </a:br>
            <a:endParaRPr lang="en-MT" dirty="0"/>
          </a:p>
        </p:txBody>
      </p:sp>
      <p:sp>
        <p:nvSpPr>
          <p:cNvPr id="3" name="Content Placeholder 2">
            <a:extLst>
              <a:ext uri="{FF2B5EF4-FFF2-40B4-BE49-F238E27FC236}">
                <a16:creationId xmlns:a16="http://schemas.microsoft.com/office/drawing/2014/main" id="{C0C923C1-E6AD-45EA-955A-11D9AFD22F76}"/>
              </a:ext>
            </a:extLst>
          </p:cNvPr>
          <p:cNvSpPr>
            <a:spLocks noGrp="1"/>
          </p:cNvSpPr>
          <p:nvPr>
            <p:ph idx="1"/>
          </p:nvPr>
        </p:nvSpPr>
        <p:spPr>
          <a:xfrm>
            <a:off x="645132" y="2052918"/>
            <a:ext cx="10600384" cy="2390745"/>
          </a:xfrm>
        </p:spPr>
        <p:txBody>
          <a:bodyPr>
            <a:normAutofit/>
          </a:bodyPr>
          <a:lstStyle/>
          <a:p>
            <a:pPr marL="0" indent="0" algn="just">
              <a:buNone/>
            </a:pPr>
            <a:r>
              <a:rPr lang="en-US" dirty="0"/>
              <a:t>§ 1. Cases of this nature (where the Ordinary is to pay if defendant cannot) are subject to the pontifical secret.</a:t>
            </a:r>
          </a:p>
          <a:p>
            <a:pPr marL="0" indent="0" algn="just">
              <a:buNone/>
            </a:pPr>
            <a:r>
              <a:rPr lang="en-US" dirty="0"/>
              <a:t>§ 2. Whoever has violated the secret, whether deliberately (</a:t>
            </a:r>
            <a:r>
              <a:rPr lang="en-US" i="1" dirty="0"/>
              <a:t>ex </a:t>
            </a:r>
            <a:r>
              <a:rPr lang="en-US" i="1" dirty="0" err="1"/>
              <a:t>dolo</a:t>
            </a:r>
            <a:r>
              <a:rPr lang="en-US" dirty="0"/>
              <a:t>) or through grave negligence, and has caused some harm to the accused or to the witnesses, is to be punished with an appropriate penalty by the higher </a:t>
            </a:r>
            <a:r>
              <a:rPr lang="en-US" i="1" dirty="0" err="1"/>
              <a:t>turnus</a:t>
            </a:r>
            <a:r>
              <a:rPr lang="en-US" dirty="0"/>
              <a:t> at the insistence of the injured party or even </a:t>
            </a:r>
            <a:r>
              <a:rPr lang="en-US" i="1" dirty="0"/>
              <a:t>ex officio</a:t>
            </a:r>
            <a:r>
              <a:rPr lang="en-US" dirty="0"/>
              <a:t>.</a:t>
            </a:r>
            <a:endParaRPr lang="en-MT" dirty="0"/>
          </a:p>
        </p:txBody>
      </p:sp>
      <p:sp>
        <p:nvSpPr>
          <p:cNvPr id="4" name="Title 1">
            <a:extLst>
              <a:ext uri="{FF2B5EF4-FFF2-40B4-BE49-F238E27FC236}">
                <a16:creationId xmlns:a16="http://schemas.microsoft.com/office/drawing/2014/main" id="{006B282E-00D5-4E90-A5B9-92CA0686F0DC}"/>
              </a:ext>
            </a:extLst>
          </p:cNvPr>
          <p:cNvSpPr txBox="1">
            <a:spLocks/>
          </p:cNvSpPr>
          <p:nvPr/>
        </p:nvSpPr>
        <p:spPr>
          <a:xfrm>
            <a:off x="645132" y="4262718"/>
            <a:ext cx="9381183" cy="82262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Art. 31: Insistence on Application</a:t>
            </a:r>
            <a:br>
              <a:rPr lang="en-MT" dirty="0"/>
            </a:br>
            <a:endParaRPr lang="en-MT" dirty="0"/>
          </a:p>
        </p:txBody>
      </p:sp>
      <p:sp>
        <p:nvSpPr>
          <p:cNvPr id="5" name="Content Placeholder 2">
            <a:extLst>
              <a:ext uri="{FF2B5EF4-FFF2-40B4-BE49-F238E27FC236}">
                <a16:creationId xmlns:a16="http://schemas.microsoft.com/office/drawing/2014/main" id="{258A1E39-A6F0-4500-8EDC-80C1CCDF5349}"/>
              </a:ext>
            </a:extLst>
          </p:cNvPr>
          <p:cNvSpPr txBox="1">
            <a:spLocks/>
          </p:cNvSpPr>
          <p:nvPr/>
        </p:nvSpPr>
        <p:spPr>
          <a:xfrm>
            <a:off x="605026" y="5104927"/>
            <a:ext cx="10600384" cy="14005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Font typeface="Wingdings 3" charset="2"/>
              <a:buNone/>
            </a:pPr>
            <a:r>
              <a:rPr lang="en-US" dirty="0"/>
              <a:t>In these cases, together with the prescripts of these norms, by which all Tribunals of the Latin Church and Eastern Catholic Churches are bound, the canons concerning delicts and penalties as well as the canons concerning the penal process of each Code also must be applied.</a:t>
            </a:r>
            <a:endParaRPr lang="en-MT" dirty="0"/>
          </a:p>
        </p:txBody>
      </p:sp>
    </p:spTree>
    <p:extLst>
      <p:ext uri="{BB962C8B-B14F-4D97-AF65-F5344CB8AC3E}">
        <p14:creationId xmlns:p14="http://schemas.microsoft.com/office/powerpoint/2010/main" val="3024503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DF33-84DE-4DFA-9A04-BB52BA86730E}"/>
              </a:ext>
            </a:extLst>
          </p:cNvPr>
          <p:cNvSpPr>
            <a:spLocks noGrp="1"/>
          </p:cNvSpPr>
          <p:nvPr>
            <p:ph type="title"/>
          </p:nvPr>
        </p:nvSpPr>
        <p:spPr/>
        <p:txBody>
          <a:bodyPr/>
          <a:lstStyle/>
          <a:p>
            <a:r>
              <a:rPr lang="en-US" dirty="0"/>
              <a:t>Conclusion:</a:t>
            </a:r>
            <a:endParaRPr lang="en-MT" dirty="0"/>
          </a:p>
        </p:txBody>
      </p:sp>
      <p:sp>
        <p:nvSpPr>
          <p:cNvPr id="3" name="Content Placeholder 2">
            <a:extLst>
              <a:ext uri="{FF2B5EF4-FFF2-40B4-BE49-F238E27FC236}">
                <a16:creationId xmlns:a16="http://schemas.microsoft.com/office/drawing/2014/main" id="{A48F6BA2-9E9D-401E-A9B0-49DE88B13451}"/>
              </a:ext>
            </a:extLst>
          </p:cNvPr>
          <p:cNvSpPr>
            <a:spLocks noGrp="1"/>
          </p:cNvSpPr>
          <p:nvPr>
            <p:ph idx="1"/>
          </p:nvPr>
        </p:nvSpPr>
        <p:spPr>
          <a:xfrm>
            <a:off x="646111" y="1989218"/>
            <a:ext cx="10519193" cy="4620129"/>
          </a:xfrm>
        </p:spPr>
        <p:txBody>
          <a:bodyPr>
            <a:normAutofit/>
          </a:bodyPr>
          <a:lstStyle/>
          <a:p>
            <a:pPr algn="just"/>
            <a:r>
              <a:rPr lang="en-US" dirty="0"/>
              <a:t>With SST (2001)’s promulgation of these norms, Pope Benedict XVI  revised these norms in 2010 and these are this is what was discussed in this presentation.</a:t>
            </a:r>
          </a:p>
          <a:p>
            <a:pPr algn="just"/>
            <a:r>
              <a:rPr lang="en-US" dirty="0"/>
              <a:t>It focuses on those </a:t>
            </a:r>
            <a:r>
              <a:rPr lang="en-US" i="1" dirty="0"/>
              <a:t>delicta </a:t>
            </a:r>
            <a:r>
              <a:rPr lang="en-US" i="1" dirty="0" err="1"/>
              <a:t>graviora</a:t>
            </a:r>
            <a:r>
              <a:rPr lang="en-US" i="1" dirty="0"/>
              <a:t> </a:t>
            </a:r>
            <a:r>
              <a:rPr lang="en-US" dirty="0"/>
              <a:t>that are reserved to the CDF and how the respective procedure is to proceed.</a:t>
            </a:r>
          </a:p>
          <a:p>
            <a:pPr algn="just"/>
            <a:r>
              <a:rPr lang="en-US" dirty="0"/>
              <a:t>The preliminary investigation is always to be carried out. We have seen that if it is not carried out by the Ordinary/Hierarch, it will be carried out by the CDF.</a:t>
            </a:r>
          </a:p>
          <a:p>
            <a:pPr algn="just"/>
            <a:r>
              <a:rPr lang="en-US" dirty="0"/>
              <a:t>The CDF may investigate a case and then forward to the ordinary with instructions.</a:t>
            </a:r>
          </a:p>
          <a:p>
            <a:pPr algn="just"/>
            <a:r>
              <a:rPr lang="en-US" dirty="0"/>
              <a:t>These </a:t>
            </a:r>
            <a:r>
              <a:rPr lang="en-US" i="1" dirty="0" err="1"/>
              <a:t>graviora</a:t>
            </a:r>
            <a:r>
              <a:rPr lang="en-US" i="1" dirty="0"/>
              <a:t> delicta </a:t>
            </a:r>
            <a:r>
              <a:rPr lang="en-US" dirty="0"/>
              <a:t>include those delicts against the </a:t>
            </a:r>
            <a:r>
              <a:rPr lang="en-US" b="1" dirty="0"/>
              <a:t>faith</a:t>
            </a:r>
            <a:r>
              <a:rPr lang="en-US" dirty="0"/>
              <a:t> (heresy, apostacy and schism), </a:t>
            </a:r>
            <a:r>
              <a:rPr lang="en-US" b="1" dirty="0"/>
              <a:t>Eucharist</a:t>
            </a:r>
            <a:r>
              <a:rPr lang="en-US" dirty="0"/>
              <a:t>, </a:t>
            </a:r>
            <a:r>
              <a:rPr lang="en-US" b="1" dirty="0"/>
              <a:t>Penance</a:t>
            </a:r>
            <a:r>
              <a:rPr lang="en-US" dirty="0"/>
              <a:t>, </a:t>
            </a:r>
            <a:r>
              <a:rPr lang="en-US" b="1" dirty="0"/>
              <a:t>Ordination of Women</a:t>
            </a:r>
            <a:r>
              <a:rPr lang="en-US" dirty="0"/>
              <a:t>, and </a:t>
            </a:r>
            <a:r>
              <a:rPr lang="en-US" b="1" dirty="0"/>
              <a:t>morals</a:t>
            </a:r>
            <a:r>
              <a:rPr lang="en-US" dirty="0"/>
              <a:t> (against the </a:t>
            </a:r>
            <a:r>
              <a:rPr lang="en-US" b="1" dirty="0"/>
              <a:t>6</a:t>
            </a:r>
            <a:r>
              <a:rPr lang="en-US" b="1" baseline="30000" dirty="0"/>
              <a:t>th</a:t>
            </a:r>
            <a:r>
              <a:rPr lang="en-US" b="1" dirty="0"/>
              <a:t> Commandment</a:t>
            </a:r>
            <a:r>
              <a:rPr lang="en-US" dirty="0"/>
              <a:t>).</a:t>
            </a:r>
          </a:p>
          <a:p>
            <a:pPr algn="just"/>
            <a:r>
              <a:rPr lang="en-US" dirty="0"/>
              <a:t>The competence of the CDF is redefined in SST.</a:t>
            </a:r>
          </a:p>
        </p:txBody>
      </p:sp>
    </p:spTree>
    <p:extLst>
      <p:ext uri="{BB962C8B-B14F-4D97-AF65-F5344CB8AC3E}">
        <p14:creationId xmlns:p14="http://schemas.microsoft.com/office/powerpoint/2010/main" val="52431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B68B7-24A3-4F72-BCC6-708D488676AD}"/>
              </a:ext>
            </a:extLst>
          </p:cNvPr>
          <p:cNvSpPr>
            <a:spLocks noGrp="1"/>
          </p:cNvSpPr>
          <p:nvPr>
            <p:ph type="title"/>
          </p:nvPr>
        </p:nvSpPr>
        <p:spPr>
          <a:xfrm>
            <a:off x="646111" y="452718"/>
            <a:ext cx="9685005" cy="1400530"/>
          </a:xfrm>
        </p:spPr>
        <p:txBody>
          <a:bodyPr/>
          <a:lstStyle/>
          <a:p>
            <a:r>
              <a:rPr lang="en-US" dirty="0"/>
              <a:t>Norms concerning the more grave delicts reserved to the CDF</a:t>
            </a:r>
            <a:endParaRPr lang="en-MT" dirty="0"/>
          </a:p>
        </p:txBody>
      </p:sp>
      <p:sp>
        <p:nvSpPr>
          <p:cNvPr id="3" name="Content Placeholder 2">
            <a:extLst>
              <a:ext uri="{FF2B5EF4-FFF2-40B4-BE49-F238E27FC236}">
                <a16:creationId xmlns:a16="http://schemas.microsoft.com/office/drawing/2014/main" id="{16ECCD76-4CD0-4C52-9C6B-C6F6608C6EEA}"/>
              </a:ext>
            </a:extLst>
          </p:cNvPr>
          <p:cNvSpPr>
            <a:spLocks noGrp="1"/>
          </p:cNvSpPr>
          <p:nvPr>
            <p:ph idx="1"/>
          </p:nvPr>
        </p:nvSpPr>
        <p:spPr>
          <a:xfrm>
            <a:off x="1103311" y="2052918"/>
            <a:ext cx="10029909" cy="4195481"/>
          </a:xfrm>
        </p:spPr>
        <p:txBody>
          <a:bodyPr/>
          <a:lstStyle/>
          <a:p>
            <a:r>
              <a:rPr lang="en-US" dirty="0"/>
              <a:t>It is divided into two parts: Part One &amp; Part Two</a:t>
            </a:r>
          </a:p>
          <a:p>
            <a:r>
              <a:rPr lang="en-US" dirty="0"/>
              <a:t>Part One: Substantive Norms contains Art. 1 – Art. 7.</a:t>
            </a:r>
          </a:p>
          <a:p>
            <a:r>
              <a:rPr lang="en-US" dirty="0"/>
              <a:t>Part Two: Procedural Norms contains:</a:t>
            </a:r>
          </a:p>
          <a:p>
            <a:r>
              <a:rPr lang="en-US" dirty="0"/>
              <a:t>Title 1: The Constitution and Competence of the Tribunal (Art. 8 – Art. 20)</a:t>
            </a:r>
          </a:p>
          <a:p>
            <a:r>
              <a:rPr lang="en-US" dirty="0"/>
              <a:t>Title II: The Procedure to be followed in the Judicial Trial (Art. 21 – Art. 31)</a:t>
            </a:r>
          </a:p>
        </p:txBody>
      </p:sp>
    </p:spTree>
    <p:extLst>
      <p:ext uri="{BB962C8B-B14F-4D97-AF65-F5344CB8AC3E}">
        <p14:creationId xmlns:p14="http://schemas.microsoft.com/office/powerpoint/2010/main" val="3444408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B6F7-83C1-4D5F-A3A4-B4092F118598}"/>
              </a:ext>
            </a:extLst>
          </p:cNvPr>
          <p:cNvSpPr>
            <a:spLocks noGrp="1"/>
          </p:cNvSpPr>
          <p:nvPr>
            <p:ph type="title"/>
          </p:nvPr>
        </p:nvSpPr>
        <p:spPr/>
        <p:txBody>
          <a:bodyPr/>
          <a:lstStyle/>
          <a:p>
            <a:r>
              <a:rPr lang="en-US" dirty="0"/>
              <a:t>Part One: Substantive Norms</a:t>
            </a:r>
            <a:br>
              <a:rPr lang="en-US" dirty="0"/>
            </a:br>
            <a:r>
              <a:rPr lang="en-US" dirty="0"/>
              <a:t>Art. 1: Competence of the CDF</a:t>
            </a:r>
            <a:endParaRPr lang="en-MT" dirty="0"/>
          </a:p>
        </p:txBody>
      </p:sp>
      <p:sp>
        <p:nvSpPr>
          <p:cNvPr id="3" name="Content Placeholder 2">
            <a:extLst>
              <a:ext uri="{FF2B5EF4-FFF2-40B4-BE49-F238E27FC236}">
                <a16:creationId xmlns:a16="http://schemas.microsoft.com/office/drawing/2014/main" id="{D9E45804-FEAF-4BFE-8757-D0C762994146}"/>
              </a:ext>
            </a:extLst>
          </p:cNvPr>
          <p:cNvSpPr>
            <a:spLocks noGrp="1"/>
          </p:cNvSpPr>
          <p:nvPr>
            <p:ph idx="1"/>
          </p:nvPr>
        </p:nvSpPr>
        <p:spPr>
          <a:xfrm>
            <a:off x="1103312" y="2052918"/>
            <a:ext cx="9917614" cy="4195481"/>
          </a:xfrm>
        </p:spPr>
        <p:txBody>
          <a:bodyPr/>
          <a:lstStyle/>
          <a:p>
            <a:pPr algn="just"/>
            <a:r>
              <a:rPr lang="en-US" dirty="0"/>
              <a:t>This document emphasizes the role and competence of the CDF. It states that the CDF,</a:t>
            </a:r>
          </a:p>
          <a:p>
            <a:pPr lvl="1" algn="just"/>
            <a:r>
              <a:rPr lang="en-US" dirty="0"/>
              <a:t>“… judges </a:t>
            </a:r>
            <a:r>
              <a:rPr lang="en-US" b="1" u="sng" dirty="0"/>
              <a:t>delicts against the faith</a:t>
            </a:r>
            <a:r>
              <a:rPr lang="en-US" dirty="0"/>
              <a:t>, as well as the </a:t>
            </a:r>
            <a:r>
              <a:rPr lang="en-US" b="1" u="sng" dirty="0"/>
              <a:t>more grave delicts committed against morals and in the celebration of the sacraments </a:t>
            </a:r>
            <a:r>
              <a:rPr lang="en-US" dirty="0"/>
              <a:t>and, whenever necessary, proceeds to declare or impose </a:t>
            </a:r>
            <a:r>
              <a:rPr lang="en-US" b="1" u="sng" dirty="0"/>
              <a:t>canonical sanctions </a:t>
            </a:r>
            <a:r>
              <a:rPr lang="en-US" dirty="0"/>
              <a:t>according to the norm of both common and proper law,..” (Art 1 §1)</a:t>
            </a:r>
          </a:p>
          <a:p>
            <a:pPr lvl="1" algn="just"/>
            <a:r>
              <a:rPr lang="en-US" dirty="0"/>
              <a:t>“may judge Cardinals, Patriarchs, Legates of the Apostolic See, Bishops as well as other physical persons mentioned in can. 1405 §3 of the Code of Canon Law...” (Art 1 §2)</a:t>
            </a:r>
          </a:p>
          <a:p>
            <a:pPr lvl="1" algn="just"/>
            <a:r>
              <a:rPr lang="en-US" dirty="0"/>
              <a:t>“The Congregation for the Doctrine of the Faith judges the reserved delicts mentioned in § 1 according to the following norms.” (Art 1 § 3)</a:t>
            </a:r>
          </a:p>
          <a:p>
            <a:pPr lvl="1" algn="just"/>
            <a:endParaRPr lang="en-US" dirty="0"/>
          </a:p>
        </p:txBody>
      </p:sp>
    </p:spTree>
    <p:extLst>
      <p:ext uri="{BB962C8B-B14F-4D97-AF65-F5344CB8AC3E}">
        <p14:creationId xmlns:p14="http://schemas.microsoft.com/office/powerpoint/2010/main" val="287353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0197-4AB7-4FB5-81F0-04F52809F0D4}"/>
              </a:ext>
            </a:extLst>
          </p:cNvPr>
          <p:cNvSpPr>
            <a:spLocks noGrp="1"/>
          </p:cNvSpPr>
          <p:nvPr>
            <p:ph type="title"/>
          </p:nvPr>
        </p:nvSpPr>
        <p:spPr/>
        <p:txBody>
          <a:bodyPr/>
          <a:lstStyle/>
          <a:p>
            <a:r>
              <a:rPr lang="en-US" dirty="0"/>
              <a:t>Part One: Substantive Norms</a:t>
            </a:r>
            <a:br>
              <a:rPr lang="en-US" dirty="0"/>
            </a:br>
            <a:r>
              <a:rPr lang="en-US" dirty="0"/>
              <a:t>Art. 2: Heresy, Apostasy and Schism</a:t>
            </a:r>
            <a:endParaRPr lang="en-MT" dirty="0"/>
          </a:p>
        </p:txBody>
      </p:sp>
      <p:sp>
        <p:nvSpPr>
          <p:cNvPr id="6" name="Content Placeholder 5">
            <a:extLst>
              <a:ext uri="{FF2B5EF4-FFF2-40B4-BE49-F238E27FC236}">
                <a16:creationId xmlns:a16="http://schemas.microsoft.com/office/drawing/2014/main" id="{E058247E-3B86-4DDE-8782-7E99879E6EE4}"/>
              </a:ext>
            </a:extLst>
          </p:cNvPr>
          <p:cNvSpPr>
            <a:spLocks noGrp="1"/>
          </p:cNvSpPr>
          <p:nvPr>
            <p:ph sz="half" idx="2"/>
          </p:nvPr>
        </p:nvSpPr>
        <p:spPr>
          <a:xfrm>
            <a:off x="646112" y="5197642"/>
            <a:ext cx="10326688" cy="1596189"/>
          </a:xfrm>
        </p:spPr>
        <p:txBody>
          <a:bodyPr>
            <a:normAutofit fontScale="92500" lnSpcReduction="10000"/>
          </a:bodyPr>
          <a:lstStyle/>
          <a:p>
            <a:pPr algn="just"/>
            <a:r>
              <a:rPr lang="en-US" dirty="0"/>
              <a:t>It is up to the Ordinary (in the Latin Church) or the Hierarch (in the Oriental Church) to decide whether:</a:t>
            </a:r>
          </a:p>
          <a:p>
            <a:pPr lvl="1" algn="just"/>
            <a:r>
              <a:rPr lang="en-US" dirty="0"/>
              <a:t>to undertake a judicial trial in the first instance</a:t>
            </a:r>
          </a:p>
          <a:p>
            <a:pPr lvl="1" algn="just"/>
            <a:r>
              <a:rPr lang="en-US" dirty="0"/>
              <a:t>Or to issue an extrajudicial decree</a:t>
            </a:r>
          </a:p>
          <a:p>
            <a:pPr algn="just"/>
            <a:r>
              <a:rPr lang="en-US" dirty="0"/>
              <a:t>“… with due regard for the right of appeal or of recourse to the CDF.” (Art 2 §2)</a:t>
            </a:r>
          </a:p>
        </p:txBody>
      </p:sp>
      <p:sp>
        <p:nvSpPr>
          <p:cNvPr id="8" name="Content Placeholder 7">
            <a:extLst>
              <a:ext uri="{FF2B5EF4-FFF2-40B4-BE49-F238E27FC236}">
                <a16:creationId xmlns:a16="http://schemas.microsoft.com/office/drawing/2014/main" id="{CB6020C0-957E-4B55-9668-A83016B30130}"/>
              </a:ext>
            </a:extLst>
          </p:cNvPr>
          <p:cNvSpPr>
            <a:spLocks noGrp="1"/>
          </p:cNvSpPr>
          <p:nvPr>
            <p:ph sz="half" idx="1"/>
          </p:nvPr>
        </p:nvSpPr>
        <p:spPr>
          <a:xfrm>
            <a:off x="646111" y="1996407"/>
            <a:ext cx="10326689" cy="3201236"/>
          </a:xfrm>
        </p:spPr>
        <p:txBody>
          <a:bodyPr>
            <a:normAutofit fontScale="92500" lnSpcReduction="10000"/>
          </a:bodyPr>
          <a:lstStyle/>
          <a:p>
            <a:pPr algn="just"/>
            <a:r>
              <a:rPr lang="en-US" dirty="0"/>
              <a:t>Heresy apostasy and schism are the three delicts against the faith referred to in Art. 1 §1.</a:t>
            </a:r>
          </a:p>
          <a:p>
            <a:pPr algn="just"/>
            <a:r>
              <a:rPr lang="en-US" dirty="0"/>
              <a:t>It emphasizes that these three delicts incur </a:t>
            </a:r>
            <a:r>
              <a:rPr lang="en-US" i="1" dirty="0" err="1"/>
              <a:t>latae</a:t>
            </a:r>
            <a:r>
              <a:rPr lang="en-US" i="1" dirty="0"/>
              <a:t> sententiae </a:t>
            </a:r>
            <a:r>
              <a:rPr lang="en-US" dirty="0"/>
              <a:t>excommunications.</a:t>
            </a:r>
          </a:p>
          <a:p>
            <a:pPr algn="just"/>
            <a:r>
              <a:rPr lang="en-US" dirty="0"/>
              <a:t>In case of a cleric, the penalties mentioned in Can. 1336 apply:</a:t>
            </a:r>
          </a:p>
          <a:p>
            <a:pPr lvl="1" algn="just"/>
            <a:r>
              <a:rPr lang="en-US" dirty="0"/>
              <a:t>“1/ a prohibition or an order concerning residence in a certain place or territory;</a:t>
            </a:r>
          </a:p>
          <a:p>
            <a:pPr lvl="1" algn="just"/>
            <a:r>
              <a:rPr lang="en-US" dirty="0"/>
              <a:t>2/ privation of a power, office, function, right, privilege, faculty, favor, title, or insignia, even merely honorary;</a:t>
            </a:r>
          </a:p>
          <a:p>
            <a:pPr lvl="1" algn="just"/>
            <a:r>
              <a:rPr lang="en-US" dirty="0"/>
              <a:t>3/ a prohibition against exercising those things listed under n. 2, or a prohibition against exercising them in a certain place or outside a certain place; these prohibitions are never under pain of nullity;</a:t>
            </a:r>
          </a:p>
          <a:p>
            <a:pPr lvl="1" algn="just"/>
            <a:r>
              <a:rPr lang="en-US" dirty="0"/>
              <a:t>4/ a penal transfer to another office;</a:t>
            </a:r>
          </a:p>
          <a:p>
            <a:pPr lvl="1" algn="just"/>
            <a:r>
              <a:rPr lang="en-US" dirty="0"/>
              <a:t>5/ dismissal from the clerical state.”</a:t>
            </a:r>
            <a:endParaRPr lang="en-MT" dirty="0"/>
          </a:p>
        </p:txBody>
      </p:sp>
    </p:spTree>
    <p:extLst>
      <p:ext uri="{BB962C8B-B14F-4D97-AF65-F5344CB8AC3E}">
        <p14:creationId xmlns:p14="http://schemas.microsoft.com/office/powerpoint/2010/main" val="825494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01BBD-63A6-4488-AE25-3196F4926131}"/>
              </a:ext>
            </a:extLst>
          </p:cNvPr>
          <p:cNvSpPr>
            <a:spLocks noGrp="1"/>
          </p:cNvSpPr>
          <p:nvPr>
            <p:ph type="title"/>
          </p:nvPr>
        </p:nvSpPr>
        <p:spPr>
          <a:xfrm>
            <a:off x="646111" y="340424"/>
            <a:ext cx="9404723" cy="1400530"/>
          </a:xfrm>
        </p:spPr>
        <p:txBody>
          <a:bodyPr/>
          <a:lstStyle/>
          <a:p>
            <a:r>
              <a:rPr lang="en-US" dirty="0"/>
              <a:t>Part One: Substantive Norms</a:t>
            </a:r>
            <a:br>
              <a:rPr lang="en-US" dirty="0"/>
            </a:br>
            <a:r>
              <a:rPr lang="en-US" dirty="0"/>
              <a:t>Art. 3: More Grave Delicts: Eucharist</a:t>
            </a:r>
            <a:endParaRPr lang="en-MT" dirty="0"/>
          </a:p>
        </p:txBody>
      </p:sp>
      <p:sp>
        <p:nvSpPr>
          <p:cNvPr id="5" name="Content Placeholder 4">
            <a:extLst>
              <a:ext uri="{FF2B5EF4-FFF2-40B4-BE49-F238E27FC236}">
                <a16:creationId xmlns:a16="http://schemas.microsoft.com/office/drawing/2014/main" id="{6967288C-398C-45F6-B6F4-600802F78EBC}"/>
              </a:ext>
            </a:extLst>
          </p:cNvPr>
          <p:cNvSpPr>
            <a:spLocks noGrp="1"/>
          </p:cNvSpPr>
          <p:nvPr>
            <p:ph idx="1"/>
          </p:nvPr>
        </p:nvSpPr>
        <p:spPr>
          <a:xfrm>
            <a:off x="646111" y="1724912"/>
            <a:ext cx="10551278" cy="3658071"/>
          </a:xfrm>
        </p:spPr>
        <p:txBody>
          <a:bodyPr>
            <a:normAutofit/>
          </a:bodyPr>
          <a:lstStyle/>
          <a:p>
            <a:pPr algn="just"/>
            <a:r>
              <a:rPr lang="en-US" dirty="0"/>
              <a:t>Grave delicts on the Eucharist are reserved to the CDF.</a:t>
            </a:r>
          </a:p>
          <a:p>
            <a:pPr lvl="1" algn="just"/>
            <a:r>
              <a:rPr lang="en-US" dirty="0"/>
              <a:t>1° the taking or retaining for a sacrilegious purpose or the throwing away of the consecrated species, as per Can. 1367.</a:t>
            </a:r>
          </a:p>
          <a:p>
            <a:pPr lvl="1" algn="just"/>
            <a:r>
              <a:rPr lang="en-US" dirty="0"/>
              <a:t>2° attempting the liturgical action of the Eucharistic Sacrifice spoken of in can. 1378 § 2, n. 1 (though not promoted to the sacerdotal order).</a:t>
            </a:r>
          </a:p>
          <a:p>
            <a:pPr lvl="1" algn="just"/>
            <a:r>
              <a:rPr lang="en-US" dirty="0"/>
              <a:t>3° the simulation of the same, spoken of in can. 1379.</a:t>
            </a:r>
          </a:p>
          <a:p>
            <a:pPr lvl="1" algn="just"/>
            <a:r>
              <a:rPr lang="en-US" dirty="0"/>
              <a:t>4° the concelebration of the Eucharistic Sacrifice prohibited in can. 908, spoken of in can. 1365, with ministers of ecclesial communities which do not have apostolic succession and do not acknowledge the sacramental dignity of priestly ordination.</a:t>
            </a:r>
          </a:p>
        </p:txBody>
      </p:sp>
      <p:sp>
        <p:nvSpPr>
          <p:cNvPr id="6" name="Content Placeholder 4">
            <a:extLst>
              <a:ext uri="{FF2B5EF4-FFF2-40B4-BE49-F238E27FC236}">
                <a16:creationId xmlns:a16="http://schemas.microsoft.com/office/drawing/2014/main" id="{25BD3112-20E1-4477-947F-B218EE14D02B}"/>
              </a:ext>
            </a:extLst>
          </p:cNvPr>
          <p:cNvSpPr txBox="1">
            <a:spLocks/>
          </p:cNvSpPr>
          <p:nvPr/>
        </p:nvSpPr>
        <p:spPr>
          <a:xfrm>
            <a:off x="646111" y="5117047"/>
            <a:ext cx="10551278" cy="14005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en-US" dirty="0"/>
              <a:t>The CDF also has competence to judge delicts consisting in consecration for a sacrilegious purpose of one matter without the other or even of both (with/without/outside/inside the eucharistic celebration). This is to be punished according to its gravity, not excluding dismissal or deposition. (Art 3 §2).</a:t>
            </a:r>
          </a:p>
        </p:txBody>
      </p:sp>
    </p:spTree>
    <p:extLst>
      <p:ext uri="{BB962C8B-B14F-4D97-AF65-F5344CB8AC3E}">
        <p14:creationId xmlns:p14="http://schemas.microsoft.com/office/powerpoint/2010/main" val="388968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01BBD-63A6-4488-AE25-3196F4926131}"/>
              </a:ext>
            </a:extLst>
          </p:cNvPr>
          <p:cNvSpPr>
            <a:spLocks noGrp="1"/>
          </p:cNvSpPr>
          <p:nvPr>
            <p:ph type="title"/>
          </p:nvPr>
        </p:nvSpPr>
        <p:spPr>
          <a:xfrm>
            <a:off x="646111" y="340424"/>
            <a:ext cx="9404723" cy="1400530"/>
          </a:xfrm>
        </p:spPr>
        <p:txBody>
          <a:bodyPr/>
          <a:lstStyle/>
          <a:p>
            <a:r>
              <a:rPr lang="en-US" dirty="0"/>
              <a:t>Part One: Substantive Norms</a:t>
            </a:r>
            <a:br>
              <a:rPr lang="en-US" dirty="0"/>
            </a:br>
            <a:r>
              <a:rPr lang="en-US" dirty="0"/>
              <a:t>Art. 4 More Grave Delicts: Penance</a:t>
            </a:r>
            <a:endParaRPr lang="en-MT" dirty="0"/>
          </a:p>
        </p:txBody>
      </p:sp>
      <p:sp>
        <p:nvSpPr>
          <p:cNvPr id="5" name="Content Placeholder 4">
            <a:extLst>
              <a:ext uri="{FF2B5EF4-FFF2-40B4-BE49-F238E27FC236}">
                <a16:creationId xmlns:a16="http://schemas.microsoft.com/office/drawing/2014/main" id="{6967288C-398C-45F6-B6F4-600802F78EBC}"/>
              </a:ext>
            </a:extLst>
          </p:cNvPr>
          <p:cNvSpPr>
            <a:spLocks noGrp="1"/>
          </p:cNvSpPr>
          <p:nvPr>
            <p:ph idx="1"/>
          </p:nvPr>
        </p:nvSpPr>
        <p:spPr>
          <a:xfrm>
            <a:off x="646110" y="1724912"/>
            <a:ext cx="10707689" cy="3658071"/>
          </a:xfrm>
        </p:spPr>
        <p:txBody>
          <a:bodyPr>
            <a:normAutofit/>
          </a:bodyPr>
          <a:lstStyle/>
          <a:p>
            <a:pPr algn="just"/>
            <a:r>
              <a:rPr lang="en-US" dirty="0"/>
              <a:t>Grave delicts on Penance are reserved to the CDF.</a:t>
            </a:r>
          </a:p>
          <a:p>
            <a:pPr lvl="1" algn="just"/>
            <a:r>
              <a:rPr lang="en-US" dirty="0"/>
              <a:t>1° the absolution of an accomplice in a sin against the sixth commandment of the Decalogue, mentioned in can. 1378 § 1.</a:t>
            </a:r>
          </a:p>
          <a:p>
            <a:pPr lvl="1" algn="just"/>
            <a:r>
              <a:rPr lang="en-US" dirty="0"/>
              <a:t>2° attempted sacramental absolution or the prohibited hearing of confession, mentioned in can. 1378 § 2, 2°;</a:t>
            </a:r>
          </a:p>
          <a:p>
            <a:pPr lvl="1" algn="just"/>
            <a:r>
              <a:rPr lang="en-US" dirty="0"/>
              <a:t>3° simulated sacramental absolution, mentioned in can. 1379;</a:t>
            </a:r>
          </a:p>
          <a:p>
            <a:pPr lvl="1" algn="just"/>
            <a:r>
              <a:rPr lang="en-US" dirty="0"/>
              <a:t>4° the solicitation to a sin against the sixth commandment of the Decalogue in the act, on the occasion, or under the pretext of confession, as mentioned in can. 1387, if it is directed to sinning with the confessor himself;</a:t>
            </a:r>
          </a:p>
          <a:p>
            <a:pPr lvl="1" algn="just"/>
            <a:r>
              <a:rPr lang="en-US" dirty="0"/>
              <a:t>5° the direct and indirect violation of the sacramental seal, mentioned in can. 1388 § 1;</a:t>
            </a:r>
          </a:p>
        </p:txBody>
      </p:sp>
      <p:sp>
        <p:nvSpPr>
          <p:cNvPr id="6" name="Content Placeholder 4">
            <a:extLst>
              <a:ext uri="{FF2B5EF4-FFF2-40B4-BE49-F238E27FC236}">
                <a16:creationId xmlns:a16="http://schemas.microsoft.com/office/drawing/2014/main" id="{25BD3112-20E1-4477-947F-B218EE14D02B}"/>
              </a:ext>
            </a:extLst>
          </p:cNvPr>
          <p:cNvSpPr txBox="1">
            <a:spLocks/>
          </p:cNvSpPr>
          <p:nvPr/>
        </p:nvSpPr>
        <p:spPr>
          <a:xfrm>
            <a:off x="646111" y="5366941"/>
            <a:ext cx="10551278" cy="134668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en-US" dirty="0"/>
              <a:t>The 5</a:t>
            </a:r>
            <a:r>
              <a:rPr lang="en-US" baseline="30000" dirty="0"/>
              <a:t>th</a:t>
            </a:r>
            <a:r>
              <a:rPr lang="en-US" dirty="0"/>
              <a:t> point is taken very seriously. It cannot be recorded by any technical means nor can it be shared through any communications media of whatever is said during a sacramental confession irrelevant its truth or falsehood by both confessor and penitent. This is to be punished according to its gravity, not excluding dismissal or deposition. (Art 4 §2).</a:t>
            </a:r>
          </a:p>
        </p:txBody>
      </p:sp>
    </p:spTree>
    <p:extLst>
      <p:ext uri="{BB962C8B-B14F-4D97-AF65-F5344CB8AC3E}">
        <p14:creationId xmlns:p14="http://schemas.microsoft.com/office/powerpoint/2010/main" val="2434301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01BBD-63A6-4488-AE25-3196F4926131}"/>
              </a:ext>
            </a:extLst>
          </p:cNvPr>
          <p:cNvSpPr>
            <a:spLocks noGrp="1"/>
          </p:cNvSpPr>
          <p:nvPr>
            <p:ph type="title"/>
          </p:nvPr>
        </p:nvSpPr>
        <p:spPr>
          <a:xfrm>
            <a:off x="646111" y="340424"/>
            <a:ext cx="9781257" cy="1400530"/>
          </a:xfrm>
        </p:spPr>
        <p:txBody>
          <a:bodyPr/>
          <a:lstStyle/>
          <a:p>
            <a:r>
              <a:rPr lang="en-US" dirty="0"/>
              <a:t>Part One: Substantive Norms</a:t>
            </a:r>
            <a:br>
              <a:rPr lang="en-US" dirty="0"/>
            </a:br>
            <a:r>
              <a:rPr lang="en-US" dirty="0"/>
              <a:t>Art. 5 More Grave Delicts: Woman Ordination</a:t>
            </a:r>
            <a:endParaRPr lang="en-MT" dirty="0"/>
          </a:p>
        </p:txBody>
      </p:sp>
      <p:sp>
        <p:nvSpPr>
          <p:cNvPr id="5" name="Content Placeholder 4">
            <a:extLst>
              <a:ext uri="{FF2B5EF4-FFF2-40B4-BE49-F238E27FC236}">
                <a16:creationId xmlns:a16="http://schemas.microsoft.com/office/drawing/2014/main" id="{6967288C-398C-45F6-B6F4-600802F78EBC}"/>
              </a:ext>
            </a:extLst>
          </p:cNvPr>
          <p:cNvSpPr>
            <a:spLocks noGrp="1"/>
          </p:cNvSpPr>
          <p:nvPr>
            <p:ph idx="1"/>
          </p:nvPr>
        </p:nvSpPr>
        <p:spPr>
          <a:xfrm>
            <a:off x="1184109" y="2933064"/>
            <a:ext cx="5706563" cy="3465098"/>
          </a:xfrm>
        </p:spPr>
        <p:txBody>
          <a:bodyPr>
            <a:normAutofit/>
          </a:bodyPr>
          <a:lstStyle/>
          <a:p>
            <a:r>
              <a:rPr lang="en-US" dirty="0"/>
              <a:t>Ordination of a woman is considered as a grave delict and it is also reserved to the CDF.</a:t>
            </a:r>
          </a:p>
          <a:p>
            <a:r>
              <a:rPr lang="en-US" dirty="0"/>
              <a:t>Whoever attempts the ordination as well as the woman that attempts to receive the ordination incurs a </a:t>
            </a:r>
            <a:r>
              <a:rPr lang="en-US" i="1" dirty="0" err="1"/>
              <a:t>latae</a:t>
            </a:r>
            <a:r>
              <a:rPr lang="en-US" i="1" dirty="0"/>
              <a:t> sententiae </a:t>
            </a:r>
            <a:r>
              <a:rPr lang="en-US" dirty="0"/>
              <a:t>excommunication.</a:t>
            </a:r>
          </a:p>
          <a:p>
            <a:r>
              <a:rPr lang="en-US" dirty="0"/>
              <a:t>If the guilty party is a cleric, he may be punished by dismissal or deposition.</a:t>
            </a:r>
          </a:p>
        </p:txBody>
      </p:sp>
      <p:pic>
        <p:nvPicPr>
          <p:cNvPr id="3" name="Picture 2">
            <a:extLst>
              <a:ext uri="{FF2B5EF4-FFF2-40B4-BE49-F238E27FC236}">
                <a16:creationId xmlns:a16="http://schemas.microsoft.com/office/drawing/2014/main" id="{F069B941-1384-4391-9523-940F1617755C}"/>
              </a:ext>
            </a:extLst>
          </p:cNvPr>
          <p:cNvPicPr>
            <a:picLocks noChangeAspect="1"/>
          </p:cNvPicPr>
          <p:nvPr/>
        </p:nvPicPr>
        <p:blipFill>
          <a:blip r:embed="rId2"/>
          <a:stretch>
            <a:fillRect/>
          </a:stretch>
        </p:blipFill>
        <p:spPr>
          <a:xfrm>
            <a:off x="8331868" y="2063966"/>
            <a:ext cx="2095500" cy="3190264"/>
          </a:xfrm>
          <a:prstGeom prst="rect">
            <a:avLst/>
          </a:prstGeom>
        </p:spPr>
      </p:pic>
      <p:sp>
        <p:nvSpPr>
          <p:cNvPr id="7" name="Content Placeholder 4">
            <a:extLst>
              <a:ext uri="{FF2B5EF4-FFF2-40B4-BE49-F238E27FC236}">
                <a16:creationId xmlns:a16="http://schemas.microsoft.com/office/drawing/2014/main" id="{9CBAB79D-6E46-4374-A60A-9141A281C2D2}"/>
              </a:ext>
            </a:extLst>
          </p:cNvPr>
          <p:cNvSpPr txBox="1">
            <a:spLocks/>
          </p:cNvSpPr>
          <p:nvPr/>
        </p:nvSpPr>
        <p:spPr>
          <a:xfrm>
            <a:off x="7751344" y="5448521"/>
            <a:ext cx="3256547" cy="107797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dirty="0"/>
              <a:t>Ex-priest Roy Bourgeois was laicized and excommunicated for ordaining a woman.</a:t>
            </a:r>
          </a:p>
        </p:txBody>
      </p:sp>
    </p:spTree>
    <p:extLst>
      <p:ext uri="{BB962C8B-B14F-4D97-AF65-F5344CB8AC3E}">
        <p14:creationId xmlns:p14="http://schemas.microsoft.com/office/powerpoint/2010/main" val="2446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01BBD-63A6-4488-AE25-3196F4926131}"/>
              </a:ext>
            </a:extLst>
          </p:cNvPr>
          <p:cNvSpPr>
            <a:spLocks noGrp="1"/>
          </p:cNvSpPr>
          <p:nvPr>
            <p:ph type="title"/>
          </p:nvPr>
        </p:nvSpPr>
        <p:spPr>
          <a:xfrm>
            <a:off x="646111" y="340424"/>
            <a:ext cx="9781257" cy="1400530"/>
          </a:xfrm>
        </p:spPr>
        <p:txBody>
          <a:bodyPr/>
          <a:lstStyle/>
          <a:p>
            <a:r>
              <a:rPr lang="en-US" dirty="0"/>
              <a:t>Part One: Substantive Norms</a:t>
            </a:r>
            <a:br>
              <a:rPr lang="en-US" dirty="0"/>
            </a:br>
            <a:r>
              <a:rPr lang="en-US" dirty="0"/>
              <a:t>Art. 6 More Grave Delicts: Morals</a:t>
            </a:r>
            <a:endParaRPr lang="en-MT" dirty="0"/>
          </a:p>
        </p:txBody>
      </p:sp>
      <p:sp>
        <p:nvSpPr>
          <p:cNvPr id="5" name="Content Placeholder 4">
            <a:extLst>
              <a:ext uri="{FF2B5EF4-FFF2-40B4-BE49-F238E27FC236}">
                <a16:creationId xmlns:a16="http://schemas.microsoft.com/office/drawing/2014/main" id="{6967288C-398C-45F6-B6F4-600802F78EBC}"/>
              </a:ext>
            </a:extLst>
          </p:cNvPr>
          <p:cNvSpPr>
            <a:spLocks noGrp="1"/>
          </p:cNvSpPr>
          <p:nvPr>
            <p:ph idx="1"/>
          </p:nvPr>
        </p:nvSpPr>
        <p:spPr>
          <a:xfrm>
            <a:off x="7427493" y="5162399"/>
            <a:ext cx="3256547" cy="1077977"/>
          </a:xfrm>
        </p:spPr>
        <p:txBody>
          <a:bodyPr>
            <a:normAutofit fontScale="77500" lnSpcReduction="20000"/>
          </a:bodyPr>
          <a:lstStyle/>
          <a:p>
            <a:pPr marL="0" indent="0" algn="ctr">
              <a:buNone/>
            </a:pPr>
            <a:r>
              <a:rPr lang="en-US" dirty="0"/>
              <a:t>Ex-Cardinal McCarrick was laicized in 2019 for being found guilty of sexual misconduct and abuse with of adults and minors.</a:t>
            </a:r>
          </a:p>
        </p:txBody>
      </p:sp>
      <p:pic>
        <p:nvPicPr>
          <p:cNvPr id="9" name="Picture 8">
            <a:extLst>
              <a:ext uri="{FF2B5EF4-FFF2-40B4-BE49-F238E27FC236}">
                <a16:creationId xmlns:a16="http://schemas.microsoft.com/office/drawing/2014/main" id="{08EC5C8A-0131-444A-8D90-6C1165B14C0B}"/>
              </a:ext>
            </a:extLst>
          </p:cNvPr>
          <p:cNvPicPr>
            <a:picLocks noChangeAspect="1"/>
          </p:cNvPicPr>
          <p:nvPr/>
        </p:nvPicPr>
        <p:blipFill>
          <a:blip r:embed="rId2"/>
          <a:stretch>
            <a:fillRect/>
          </a:stretch>
        </p:blipFill>
        <p:spPr>
          <a:xfrm>
            <a:off x="7942167" y="2226692"/>
            <a:ext cx="2372904" cy="2935708"/>
          </a:xfrm>
          <a:prstGeom prst="rect">
            <a:avLst/>
          </a:prstGeom>
        </p:spPr>
      </p:pic>
      <p:sp>
        <p:nvSpPr>
          <p:cNvPr id="10" name="Content Placeholder 4">
            <a:extLst>
              <a:ext uri="{FF2B5EF4-FFF2-40B4-BE49-F238E27FC236}">
                <a16:creationId xmlns:a16="http://schemas.microsoft.com/office/drawing/2014/main" id="{16E3B2E5-F424-4F82-B263-0515B995254F}"/>
              </a:ext>
            </a:extLst>
          </p:cNvPr>
          <p:cNvSpPr txBox="1">
            <a:spLocks/>
          </p:cNvSpPr>
          <p:nvPr/>
        </p:nvSpPr>
        <p:spPr>
          <a:xfrm>
            <a:off x="798511" y="2141618"/>
            <a:ext cx="5449889" cy="43794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a:t>1° the delict against the sixth commandment of the Decalogue committed by a cleric with a minor below the age of eighteen years; in this number, a person who habitually has the imperfect use of reason is to be considered equivalent to a minor.</a:t>
            </a:r>
          </a:p>
          <a:p>
            <a:r>
              <a:rPr lang="en-US"/>
              <a:t>2° the acquisition, possession, or distribution by a cleric of pornographic images of minors under the age of fourteen, for purposes of sexual gratification, by whatever means or using whatever technology;</a:t>
            </a:r>
            <a:endParaRPr lang="en-US" dirty="0"/>
          </a:p>
        </p:txBody>
      </p:sp>
    </p:spTree>
    <p:extLst>
      <p:ext uri="{BB962C8B-B14F-4D97-AF65-F5344CB8AC3E}">
        <p14:creationId xmlns:p14="http://schemas.microsoft.com/office/powerpoint/2010/main" val="11178021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204</TotalTime>
  <Words>3580</Words>
  <Application>Microsoft Office PowerPoint</Application>
  <PresentationFormat>Widescreen</PresentationFormat>
  <Paragraphs>171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Century Gothic</vt:lpstr>
      <vt:lpstr>Wingdings 3</vt:lpstr>
      <vt:lpstr>Ion</vt:lpstr>
      <vt:lpstr>SACRAMENTORUM SANCTITATIS TUTELA</vt:lpstr>
      <vt:lpstr>What is Sacramentorum Sanctitis Tutela (SST)?</vt:lpstr>
      <vt:lpstr>Norms concerning the more grave delicts reserved to the CDF</vt:lpstr>
      <vt:lpstr>Part One: Substantive Norms Art. 1: Competence of the CDF</vt:lpstr>
      <vt:lpstr>Part One: Substantive Norms Art. 2: Heresy, Apostasy and Schism</vt:lpstr>
      <vt:lpstr>Part One: Substantive Norms Art. 3: More Grave Delicts: Eucharist</vt:lpstr>
      <vt:lpstr>Part One: Substantive Norms Art. 4 More Grave Delicts: Penance</vt:lpstr>
      <vt:lpstr>Part One: Substantive Norms Art. 5 More Grave Delicts: Woman Ordination</vt:lpstr>
      <vt:lpstr>Part One: Substantive Norms Art. 6 More Grave Delicts: Morals</vt:lpstr>
      <vt:lpstr>Part One: Substantive Norms Art. 7 Prescription</vt:lpstr>
      <vt:lpstr>Part Two: Procedural Norms (Title I) Art. 8 The Competence of the CDF</vt:lpstr>
      <vt:lpstr>Part Two: Procedural Norms (Title I) Art. 9 The Prefect &amp; Members of the CDF</vt:lpstr>
      <vt:lpstr>Part Two: Procedural Norms (Title I) Art. 10 Qualifications of the CDF Members</vt:lpstr>
      <vt:lpstr>Part Two: Procedural Norms (Title I) Art. 11 The Promoter of Justice</vt:lpstr>
      <vt:lpstr>Part Two: Procedural Norms (Title I) Art. 12 – Art. 15: Roles within the CDF</vt:lpstr>
      <vt:lpstr>Part Two: Procedural Norms (Title I) Art. 16: Instruction to Ordinary/Hierarch</vt:lpstr>
      <vt:lpstr>Part Two: Procedural Norms (Title I) Art. 17: No Preliminary Investigation?</vt:lpstr>
      <vt:lpstr>Part Two: Procedural Norms (Title I) Art. 18: Sanation w.r.t. Right of Defense</vt:lpstr>
      <vt:lpstr>Part Two: Procedural Norms (Title I) Art. 19: No Preliminary Investigation?</vt:lpstr>
      <vt:lpstr>Part Two: Procedural Norms (Title II) Art. 21: No Preliminary Investigation?</vt:lpstr>
      <vt:lpstr>Part Two: Procedural Norms (Title II) Art. 22: The turnus of the CDF</vt:lpstr>
      <vt:lpstr>Part Two: Procedural Norms (Title II) Art. 24: GDPR, Credibility &amp; Sacr. Seal</vt:lpstr>
      <vt:lpstr>Part Two: Procedural Norms (Title II) Art. 26: The Appeal </vt:lpstr>
      <vt:lpstr>Part Two: Procedural Norms (Title II) Art. 28: Res Iudicata </vt:lpstr>
      <vt:lpstr>Part Two: Procedural Norms (Title II) Art. 30: Pontifical Secret on Expenses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SACRAMENTORUM SANCTITATIS TUTELA</dc:title>
  <dc:creator>Brenda Prato</dc:creator>
  <cp:lastModifiedBy>Brenda Prato</cp:lastModifiedBy>
  <cp:revision>33</cp:revision>
  <dcterms:created xsi:type="dcterms:W3CDTF">2020-11-27T16:02:23Z</dcterms:created>
  <dcterms:modified xsi:type="dcterms:W3CDTF">2020-11-27T19:27:20Z</dcterms:modified>
</cp:coreProperties>
</file>