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 id="261" r:id="rId7"/>
    <p:sldId id="262" r:id="rId8"/>
    <p:sldId id="263" r:id="rId9"/>
    <p:sldId id="264" r:id="rId10"/>
    <p:sldId id="273" r:id="rId11"/>
    <p:sldId id="266" r:id="rId12"/>
    <p:sldId id="267" r:id="rId13"/>
    <p:sldId id="268" r:id="rId14"/>
    <p:sldId id="269" r:id="rId15"/>
    <p:sldId id="270" r:id="rId16"/>
    <p:sldId id="271" r:id="rId17"/>
    <p:sldId id="274" r:id="rId18"/>
    <p:sldId id="272"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 id="290" r:id="rId34"/>
    <p:sldId id="291" r:id="rId35"/>
    <p:sldId id="288" r:id="rId36"/>
    <p:sldId id="292" r:id="rId37"/>
    <p:sldId id="293" r:id="rId38"/>
    <p:sldId id="294" r:id="rId39"/>
    <p:sldId id="295" r:id="rId40"/>
    <p:sldId id="296" r:id="rId41"/>
    <p:sldId id="297" r:id="rId42"/>
    <p:sldId id="298" r:id="rId43"/>
    <p:sldId id="299" r:id="rId44"/>
    <p:sldId id="300" r:id="rId45"/>
    <p:sldId id="301" r:id="rId46"/>
    <p:sldId id="303" r:id="rId47"/>
    <p:sldId id="302" r:id="rId48"/>
    <p:sldId id="304" r:id="rId49"/>
    <p:sldId id="305" r:id="rId50"/>
    <p:sldId id="306" r:id="rId51"/>
    <p:sldId id="307" r:id="rId52"/>
    <p:sldId id="308" r:id="rId53"/>
  </p:sldIdLst>
  <p:sldSz cx="12192000" cy="6858000"/>
  <p:notesSz cx="9144000" cy="6858000"/>
  <p:defaultTextStyle>
    <a:defPPr>
      <a:defRPr lang="en-M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AEC8DB5-3255-4A79-9A00-E33D8F59BAD8}">
          <p14:sldIdLst>
            <p14:sldId id="256"/>
            <p14:sldId id="257"/>
            <p14:sldId id="258"/>
            <p14:sldId id="259"/>
            <p14:sldId id="260"/>
            <p14:sldId id="261"/>
            <p14:sldId id="262"/>
            <p14:sldId id="263"/>
            <p14:sldId id="264"/>
            <p14:sldId id="273"/>
            <p14:sldId id="266"/>
            <p14:sldId id="267"/>
            <p14:sldId id="268"/>
            <p14:sldId id="269"/>
            <p14:sldId id="270"/>
            <p14:sldId id="271"/>
            <p14:sldId id="274"/>
            <p14:sldId id="272"/>
            <p14:sldId id="275"/>
            <p14:sldId id="276"/>
            <p14:sldId id="277"/>
            <p14:sldId id="278"/>
            <p14:sldId id="279"/>
            <p14:sldId id="280"/>
            <p14:sldId id="281"/>
            <p14:sldId id="282"/>
            <p14:sldId id="283"/>
            <p14:sldId id="284"/>
            <p14:sldId id="285"/>
            <p14:sldId id="286"/>
            <p14:sldId id="287"/>
            <p14:sldId id="289"/>
            <p14:sldId id="290"/>
            <p14:sldId id="291"/>
            <p14:sldId id="288"/>
            <p14:sldId id="292"/>
            <p14:sldId id="293"/>
            <p14:sldId id="294"/>
            <p14:sldId id="295"/>
            <p14:sldId id="296"/>
            <p14:sldId id="297"/>
            <p14:sldId id="298"/>
            <p14:sldId id="299"/>
            <p14:sldId id="300"/>
            <p14:sldId id="301"/>
            <p14:sldId id="303"/>
            <p14:sldId id="302"/>
            <p14:sldId id="304"/>
            <p14:sldId id="305"/>
            <p14:sldId id="306"/>
            <p14:sldId id="307"/>
            <p14:sldId id="30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070D"/>
    <a:srgbClr val="2B1C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048" autoAdjust="0"/>
    <p:restoredTop sz="94660"/>
  </p:normalViewPr>
  <p:slideViewPr>
    <p:cSldViewPr snapToGrid="0">
      <p:cViewPr varScale="1">
        <p:scale>
          <a:sx n="67" d="100"/>
          <a:sy n="67" d="100"/>
        </p:scale>
        <p:origin x="37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77394-0A20-4CF6-9066-CFC2C1C9D30F}"/>
              </a:ext>
            </a:extLst>
          </p:cNvPr>
          <p:cNvSpPr>
            <a:spLocks noGrp="1"/>
          </p:cNvSpPr>
          <p:nvPr>
            <p:ph type="ctrTitle"/>
          </p:nvPr>
        </p:nvSpPr>
        <p:spPr>
          <a:xfrm>
            <a:off x="3359149" y="389840"/>
            <a:ext cx="8281987" cy="2954655"/>
          </a:xfrm>
        </p:spPr>
        <p:txBody>
          <a:bodyPr anchor="t" anchorCtr="0">
            <a:normAutofit/>
          </a:bodyPr>
          <a:lstStyle>
            <a:lvl1pPr algn="l">
              <a:lnSpc>
                <a:spcPct val="100000"/>
              </a:lnSpc>
              <a:defRPr sz="6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F10971F-8922-4B23-9C80-0643D7E35026}"/>
              </a:ext>
            </a:extLst>
          </p:cNvPr>
          <p:cNvSpPr>
            <a:spLocks noGrp="1"/>
          </p:cNvSpPr>
          <p:nvPr>
            <p:ph type="subTitle" idx="1"/>
          </p:nvPr>
        </p:nvSpPr>
        <p:spPr>
          <a:xfrm>
            <a:off x="3359149" y="3536951"/>
            <a:ext cx="8281989" cy="2555874"/>
          </a:xfrm>
        </p:spPr>
        <p:txBody>
          <a:bodyPr>
            <a:normAutofit/>
          </a:bodyPr>
          <a:lstStyle>
            <a:lvl1pPr marL="0" indent="0" algn="l">
              <a:lnSpc>
                <a:spcPct val="100000"/>
              </a:lnSpc>
              <a:buNone/>
              <a:defRPr sz="2400">
                <a:solidFill>
                  <a:schemeClr val="tx1">
                    <a:alpha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8B1BC074-1090-47AF-BDE8-3859BF574BA6}"/>
              </a:ext>
            </a:extLst>
          </p:cNvPr>
          <p:cNvSpPr>
            <a:spLocks noGrp="1"/>
          </p:cNvSpPr>
          <p:nvPr>
            <p:ph type="dt" sz="half" idx="10"/>
          </p:nvPr>
        </p:nvSpPr>
        <p:spPr/>
        <p:txBody>
          <a:bodyPr/>
          <a:lstStyle/>
          <a:p>
            <a:fld id="{72EA7947-E287-4738-8C82-07CE4F01EF03}" type="datetime2">
              <a:rPr lang="en-US" smtClean="0"/>
              <a:t>Sunday, January 24, 2021</a:t>
            </a:fld>
            <a:endParaRPr lang="en-US" dirty="0"/>
          </a:p>
        </p:txBody>
      </p:sp>
      <p:sp>
        <p:nvSpPr>
          <p:cNvPr id="5" name="Footer Placeholder 4">
            <a:extLst>
              <a:ext uri="{FF2B5EF4-FFF2-40B4-BE49-F238E27FC236}">
                <a16:creationId xmlns:a16="http://schemas.microsoft.com/office/drawing/2014/main" id="{F1D6522F-D41A-4734-8BD1-BD6E5A37D04C}"/>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19" name="Freeform: Shape 18">
            <a:extLst>
              <a:ext uri="{FF2B5EF4-FFF2-40B4-BE49-F238E27FC236}">
                <a16:creationId xmlns:a16="http://schemas.microsoft.com/office/drawing/2014/main" id="{82184FF4-7029-4ED7-813A-192E60608764}"/>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Oval 19">
            <a:extLst>
              <a:ext uri="{FF2B5EF4-FFF2-40B4-BE49-F238E27FC236}">
                <a16:creationId xmlns:a16="http://schemas.microsoft.com/office/drawing/2014/main" id="{AAA7AB09-557C-41AD-9113-FF9F68FA1035}"/>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EF99ECAA-1F11-4937-BBA6-51935AB44C9D}"/>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 name="Group 33">
            <a:extLst>
              <a:ext uri="{FF2B5EF4-FFF2-40B4-BE49-F238E27FC236}">
                <a16:creationId xmlns:a16="http://schemas.microsoft.com/office/drawing/2014/main" id="{79DE9FAB-6BBA-4CFE-B67D-77B47F01ECA4}"/>
              </a:ext>
            </a:extLst>
          </p:cNvPr>
          <p:cNvGrpSpPr/>
          <p:nvPr/>
        </p:nvGrpSpPr>
        <p:grpSpPr>
          <a:xfrm>
            <a:off x="1329952" y="4524379"/>
            <a:ext cx="1980001" cy="1363916"/>
            <a:chOff x="4879602" y="3781429"/>
            <a:chExt cx="1980001" cy="1363916"/>
          </a:xfrm>
        </p:grpSpPr>
        <p:sp>
          <p:nvSpPr>
            <p:cNvPr id="35" name="Freeform: Shape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7" name="Oval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8" name="Oval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78905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9361-B9A1-48F2-9473-23DE30E2D151}"/>
              </a:ext>
            </a:extLst>
          </p:cNvPr>
          <p:cNvSpPr>
            <a:spLocks noGrp="1"/>
          </p:cNvSpPr>
          <p:nvPr>
            <p:ph type="title"/>
          </p:nvPr>
        </p:nvSpPr>
        <p:spPr>
          <a:xfrm>
            <a:off x="550862" y="503906"/>
            <a:ext cx="11090275" cy="1333057"/>
          </a:xfrm>
        </p:spPr>
        <p:txBody>
          <a:bodyPr vert="horz" wrap="square" lIns="0" tIns="0" rIns="0" bIns="0" rtlCol="0" anchor="t" anchorCtr="0">
            <a:normAutofit/>
          </a:bodyPr>
          <a:lstStyle>
            <a:lvl1pPr>
              <a:defRPr lang="en-US" dirty="0"/>
            </a:lvl1pPr>
          </a:lstStyle>
          <a:p>
            <a:pPr lvl="0"/>
            <a:r>
              <a:rPr lang="en-US"/>
              <a:t>Click to edit Master title style</a:t>
            </a:r>
            <a:endParaRPr lang="en-US" dirty="0"/>
          </a:p>
        </p:txBody>
      </p:sp>
      <p:sp>
        <p:nvSpPr>
          <p:cNvPr id="3" name="Vertical Text Placeholder 2">
            <a:extLst>
              <a:ext uri="{FF2B5EF4-FFF2-40B4-BE49-F238E27FC236}">
                <a16:creationId xmlns:a16="http://schemas.microsoft.com/office/drawing/2014/main" id="{FD986779-C2F3-447D-85F7-F6B0E2C97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661572-1A59-4E3B-BA65-3329E9468C69}"/>
              </a:ext>
            </a:extLst>
          </p:cNvPr>
          <p:cNvSpPr>
            <a:spLocks noGrp="1"/>
          </p:cNvSpPr>
          <p:nvPr>
            <p:ph type="dt" sz="half" idx="10"/>
          </p:nvPr>
        </p:nvSpPr>
        <p:spPr/>
        <p:txBody>
          <a:bodyPr/>
          <a:lstStyle/>
          <a:p>
            <a:fld id="{EE2EBD84-71F4-4271-8C46-0D47C0A9B12E}" type="datetime2">
              <a:rPr lang="en-US" smtClean="0"/>
              <a:t>Sunday, January 24, 2021</a:t>
            </a:fld>
            <a:endParaRPr lang="en-US"/>
          </a:p>
        </p:txBody>
      </p:sp>
      <p:sp>
        <p:nvSpPr>
          <p:cNvPr id="5" name="Footer Placeholder 4">
            <a:extLst>
              <a:ext uri="{FF2B5EF4-FFF2-40B4-BE49-F238E27FC236}">
                <a16:creationId xmlns:a16="http://schemas.microsoft.com/office/drawing/2014/main" id="{AFEF84F1-99FE-4F0B-9E76-F581C2C1B6D9}"/>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97B2D769-16B1-43C4-BF14-3175533511E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262317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56583A-514F-4632-820D-E7EE236A46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73CBBB-7DDC-4437-8C7D-22A1C35202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69EBF-DA20-4024-8006-B158D571E08E}"/>
              </a:ext>
            </a:extLst>
          </p:cNvPr>
          <p:cNvSpPr>
            <a:spLocks noGrp="1"/>
          </p:cNvSpPr>
          <p:nvPr>
            <p:ph type="dt" sz="half" idx="10"/>
          </p:nvPr>
        </p:nvSpPr>
        <p:spPr/>
        <p:txBody>
          <a:bodyPr/>
          <a:lstStyle/>
          <a:p>
            <a:fld id="{ABAE0CE1-F450-4107-B2CB-17B18F8A3F4A}" type="datetime2">
              <a:rPr lang="en-US" smtClean="0"/>
              <a:t>Sunday, January 24, 2021</a:t>
            </a:fld>
            <a:endParaRPr lang="en-US"/>
          </a:p>
        </p:txBody>
      </p:sp>
      <p:sp>
        <p:nvSpPr>
          <p:cNvPr id="5" name="Footer Placeholder 4">
            <a:extLst>
              <a:ext uri="{FF2B5EF4-FFF2-40B4-BE49-F238E27FC236}">
                <a16:creationId xmlns:a16="http://schemas.microsoft.com/office/drawing/2014/main" id="{ADBAC8B9-14B5-4DF1-994D-AB47DB3BA0C5}"/>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C7876582-5F9B-4F5E-AAD5-D608CB68EA3D}"/>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849785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3BDBC526-6DCD-4FF6-8395-D8C22E46E527}"/>
              </a:ext>
            </a:extLst>
          </p:cNvPr>
          <p:cNvGrpSpPr/>
          <p:nvPr/>
        </p:nvGrpSpPr>
        <p:grpSpPr>
          <a:xfrm>
            <a:off x="613998" y="5334748"/>
            <a:ext cx="678135" cy="990000"/>
            <a:chOff x="10490969" y="1448827"/>
            <a:chExt cx="678135" cy="990000"/>
          </a:xfrm>
        </p:grpSpPr>
        <p:sp>
          <p:nvSpPr>
            <p:cNvPr id="13" name="Freeform: Shape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5" name="Oval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6" name="Freeform: Shape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 name="Title 1">
            <a:extLst>
              <a:ext uri="{FF2B5EF4-FFF2-40B4-BE49-F238E27FC236}">
                <a16:creationId xmlns:a16="http://schemas.microsoft.com/office/drawing/2014/main" id="{B1A4B040-51E3-4DA0-B21D-EEE173E7536F}"/>
              </a:ext>
            </a:extLst>
          </p:cNvPr>
          <p:cNvSpPr>
            <a:spLocks noGrp="1"/>
          </p:cNvSpPr>
          <p:nvPr>
            <p:ph type="title"/>
          </p:nvPr>
        </p:nvSpPr>
        <p:spPr>
          <a:xfrm>
            <a:off x="550862" y="549275"/>
            <a:ext cx="11091600" cy="1332000"/>
          </a:xfrm>
        </p:spPr>
        <p:txBody>
          <a:bodyPr vert="horz" wrap="square" lIns="0" tIns="0" rIns="0" bIns="0" rtlCol="0" anchor="t" anchorCtr="0">
            <a:normAutofit/>
          </a:bodyPr>
          <a:lstStyle>
            <a:lvl1pPr>
              <a:defRPr lang="en-US" dirty="0"/>
            </a:lvl1pPr>
          </a:lstStyle>
          <a:p>
            <a:pPr lvl="0">
              <a:lnSpc>
                <a:spcPct val="100000"/>
              </a:lnSpc>
            </a:pPr>
            <a:r>
              <a:rPr lang="en-US"/>
              <a:t>Click to edit Master title style</a:t>
            </a:r>
            <a:endParaRPr lang="en-US" dirty="0"/>
          </a:p>
        </p:txBody>
      </p:sp>
      <p:sp>
        <p:nvSpPr>
          <p:cNvPr id="3" name="Content Placeholder 2">
            <a:extLst>
              <a:ext uri="{FF2B5EF4-FFF2-40B4-BE49-F238E27FC236}">
                <a16:creationId xmlns:a16="http://schemas.microsoft.com/office/drawing/2014/main" id="{F8A2CD90-429B-4A55-B6C8-DD6CE6994118}"/>
              </a:ext>
            </a:extLst>
          </p:cNvPr>
          <p:cNvSpPr>
            <a:spLocks noGrp="1"/>
          </p:cNvSpPr>
          <p:nvPr>
            <p:ph idx="1"/>
          </p:nvPr>
        </p:nvSpPr>
        <p:spPr>
          <a:xfrm>
            <a:off x="550863" y="2113199"/>
            <a:ext cx="11090274" cy="3979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D4EE704-5DCA-484E-85E0-0E3A7B1C5046}"/>
              </a:ext>
            </a:extLst>
          </p:cNvPr>
          <p:cNvSpPr>
            <a:spLocks noGrp="1"/>
          </p:cNvSpPr>
          <p:nvPr>
            <p:ph type="dt" sz="half" idx="10"/>
          </p:nvPr>
        </p:nvSpPr>
        <p:spPr/>
        <p:txBody>
          <a:bodyPr/>
          <a:lstStyle/>
          <a:p>
            <a:fld id="{6FE8C025-CD7A-4966-867E-81CF82B15267}" type="datetime2">
              <a:rPr lang="en-US" smtClean="0"/>
              <a:t>Sunday, January 24, 2021</a:t>
            </a:fld>
            <a:endParaRPr lang="en-US"/>
          </a:p>
        </p:txBody>
      </p:sp>
      <p:sp>
        <p:nvSpPr>
          <p:cNvPr id="5" name="Footer Placeholder 4">
            <a:extLst>
              <a:ext uri="{FF2B5EF4-FFF2-40B4-BE49-F238E27FC236}">
                <a16:creationId xmlns:a16="http://schemas.microsoft.com/office/drawing/2014/main" id="{4CA69B66-1C18-44A2-93F7-97DED26F24AB}"/>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357224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8" name="Group 47">
            <a:extLst>
              <a:ext uri="{FF2B5EF4-FFF2-40B4-BE49-F238E27FC236}">
                <a16:creationId xmlns:a16="http://schemas.microsoft.com/office/drawing/2014/main" id="{4644CBB8-40B8-42F8-9172-07A476341DDA}"/>
              </a:ext>
            </a:extLst>
          </p:cNvPr>
          <p:cNvGrpSpPr/>
          <p:nvPr/>
        </p:nvGrpSpPr>
        <p:grpSpPr>
          <a:xfrm>
            <a:off x="356481" y="879007"/>
            <a:ext cx="734257" cy="760506"/>
            <a:chOff x="5243759" y="1363788"/>
            <a:chExt cx="734257" cy="760506"/>
          </a:xfrm>
        </p:grpSpPr>
        <p:sp>
          <p:nvSpPr>
            <p:cNvPr id="49" name="Freeform 5">
              <a:extLst>
                <a:ext uri="{FF2B5EF4-FFF2-40B4-BE49-F238E27FC236}">
                  <a16:creationId xmlns:a16="http://schemas.microsoft.com/office/drawing/2014/main" id="{35CE073E-302A-4AA7-98C7-8667DDDCFA1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0" name="Freeform 6">
              <a:extLst>
                <a:ext uri="{FF2B5EF4-FFF2-40B4-BE49-F238E27FC236}">
                  <a16:creationId xmlns:a16="http://schemas.microsoft.com/office/drawing/2014/main" id="{4FD1AE2F-DD70-4E93-B905-E052A23F0B1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1" name="Freeform 8">
              <a:extLst>
                <a:ext uri="{FF2B5EF4-FFF2-40B4-BE49-F238E27FC236}">
                  <a16:creationId xmlns:a16="http://schemas.microsoft.com/office/drawing/2014/main" id="{E8D529E5-8838-47F0-98A4-2D46F11E499C}"/>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5DA2564-D3DB-48AD-83F0-6CC6B5743960}"/>
              </a:ext>
            </a:extLst>
          </p:cNvPr>
          <p:cNvSpPr>
            <a:spLocks noGrp="1"/>
          </p:cNvSpPr>
          <p:nvPr>
            <p:ph type="title"/>
          </p:nvPr>
        </p:nvSpPr>
        <p:spPr>
          <a:xfrm>
            <a:off x="563563" y="474345"/>
            <a:ext cx="11077574" cy="2954655"/>
          </a:xfrm>
        </p:spPr>
        <p:txBody>
          <a:bodyPr vert="horz" wrap="square" lIns="0" tIns="0" rIns="0" bIns="0" rtlCol="0" anchor="b" anchorCtr="0">
            <a:normAutofit/>
          </a:bodyPr>
          <a:lstStyle>
            <a:lvl1pPr>
              <a:defRPr lang="en-US" sz="6400" dirty="0"/>
            </a:lvl1pPr>
          </a:lstStyle>
          <a:p>
            <a:pPr lvl="0">
              <a:lnSpc>
                <a:spcPct val="100000"/>
              </a:lnSpc>
            </a:pPr>
            <a:r>
              <a:rPr lang="en-US"/>
              <a:t>Click to edit Master title style</a:t>
            </a:r>
            <a:endParaRPr lang="en-US" dirty="0"/>
          </a:p>
        </p:txBody>
      </p:sp>
      <p:sp>
        <p:nvSpPr>
          <p:cNvPr id="4" name="Date Placeholder 3">
            <a:extLst>
              <a:ext uri="{FF2B5EF4-FFF2-40B4-BE49-F238E27FC236}">
                <a16:creationId xmlns:a16="http://schemas.microsoft.com/office/drawing/2014/main" id="{56403DDF-462A-45CE-931B-010AB4F73C3F}"/>
              </a:ext>
            </a:extLst>
          </p:cNvPr>
          <p:cNvSpPr>
            <a:spLocks noGrp="1"/>
          </p:cNvSpPr>
          <p:nvPr>
            <p:ph type="dt" sz="half" idx="10"/>
          </p:nvPr>
        </p:nvSpPr>
        <p:spPr/>
        <p:txBody>
          <a:bodyPr/>
          <a:lstStyle/>
          <a:p>
            <a:fld id="{FE809929-0719-4517-94D6-FDF7F99E70F6}" type="datetime2">
              <a:rPr lang="en-US" smtClean="0"/>
              <a:t>Sunday, January 24, 2021</a:t>
            </a:fld>
            <a:endParaRPr lang="en-US"/>
          </a:p>
        </p:txBody>
      </p:sp>
      <p:sp>
        <p:nvSpPr>
          <p:cNvPr id="5" name="Footer Placeholder 4">
            <a:extLst>
              <a:ext uri="{FF2B5EF4-FFF2-40B4-BE49-F238E27FC236}">
                <a16:creationId xmlns:a16="http://schemas.microsoft.com/office/drawing/2014/main" id="{39E10702-2ACF-4768-9E91-8CB87B89594D}"/>
              </a:ext>
            </a:extLst>
          </p:cNvPr>
          <p:cNvSpPr>
            <a:spLocks noGrp="1"/>
          </p:cNvSpPr>
          <p:nvPr>
            <p:ph type="ftr" sz="quarter" idx="11"/>
          </p:nvPr>
        </p:nvSpPr>
        <p:spPr/>
        <p:txBody>
          <a:bodyPr/>
          <a:lstStyle/>
          <a:p>
            <a:r>
              <a:rPr lang="en-US"/>
              <a:t>Sample Footer</a:t>
            </a:r>
          </a:p>
        </p:txBody>
      </p:sp>
      <p:sp>
        <p:nvSpPr>
          <p:cNvPr id="6" name="Slide Number Placeholder 5">
            <a:extLst>
              <a:ext uri="{FF2B5EF4-FFF2-40B4-BE49-F238E27FC236}">
                <a16:creationId xmlns:a16="http://schemas.microsoft.com/office/drawing/2014/main" id="{E8DFA722-391E-4FCF-8E15-0D7E2EC02B63}"/>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 name="Text Placeholder 2">
            <a:extLst>
              <a:ext uri="{FF2B5EF4-FFF2-40B4-BE49-F238E27FC236}">
                <a16:creationId xmlns:a16="http://schemas.microsoft.com/office/drawing/2014/main" id="{76EEA752-36DA-440B-8747-0EB2914080EE}"/>
              </a:ext>
            </a:extLst>
          </p:cNvPr>
          <p:cNvSpPr>
            <a:spLocks noGrp="1"/>
          </p:cNvSpPr>
          <p:nvPr>
            <p:ph type="body" idx="1"/>
          </p:nvPr>
        </p:nvSpPr>
        <p:spPr>
          <a:xfrm>
            <a:off x="566271" y="3629772"/>
            <a:ext cx="11074866" cy="2678953"/>
          </a:xfrm>
        </p:spPr>
        <p:txBody>
          <a:bodyPr>
            <a:normAutofit/>
          </a:bodyPr>
          <a:lstStyle>
            <a:lvl1pPr marL="0" indent="0">
              <a:lnSpc>
                <a:spcPct val="110000"/>
              </a:lnSpc>
              <a:spcBef>
                <a:spcPts val="0"/>
              </a:spcBef>
              <a:buNone/>
              <a:defRPr sz="2400">
                <a:solidFill>
                  <a:schemeClr val="tx1">
                    <a:alpha val="8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1" name="Freeform: Shape 40">
            <a:extLst>
              <a:ext uri="{FF2B5EF4-FFF2-40B4-BE49-F238E27FC236}">
                <a16:creationId xmlns:a16="http://schemas.microsoft.com/office/drawing/2014/main" id="{0BCC02B0-8581-4752-B7BC-3CE1EF17B9F7}"/>
              </a:ext>
            </a:extLst>
          </p:cNvPr>
          <p:cNvSpPr>
            <a:spLocks noChangeAspect="1"/>
          </p:cNvSpPr>
          <p:nvPr/>
        </p:nvSpPr>
        <p:spPr>
          <a:xfrm rot="18900000">
            <a:off x="11209132" y="4448189"/>
            <a:ext cx="999200" cy="1262947"/>
          </a:xfrm>
          <a:custGeom>
            <a:avLst/>
            <a:gdLst>
              <a:gd name="connsiteX0" fmla="*/ 540000 w 999200"/>
              <a:gd name="connsiteY0" fmla="*/ 0 h 1262947"/>
              <a:gd name="connsiteX1" fmla="*/ 999200 w 999200"/>
              <a:gd name="connsiteY1" fmla="*/ 815317 h 1262947"/>
              <a:gd name="connsiteX2" fmla="*/ 552185 w 999200"/>
              <a:gd name="connsiteY2" fmla="*/ 1262333 h 1262947"/>
              <a:gd name="connsiteX3" fmla="*/ 540000 w 999200"/>
              <a:gd name="connsiteY3" fmla="*/ 1262947 h 1262947"/>
              <a:gd name="connsiteX4" fmla="*/ 0 w 999200"/>
              <a:gd name="connsiteY4" fmla="*/ 992947 h 1262947"/>
              <a:gd name="connsiteX5" fmla="*/ 10971 w 999200"/>
              <a:gd name="connsiteY5" fmla="*/ 938533 h 1262947"/>
              <a:gd name="connsiteX6" fmla="*/ 15626 w 999200"/>
              <a:gd name="connsiteY6" fmla="*/ 931034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9200" h="1262947">
                <a:moveTo>
                  <a:pt x="540000" y="0"/>
                </a:moveTo>
                <a:lnTo>
                  <a:pt x="999200" y="815317"/>
                </a:lnTo>
                <a:lnTo>
                  <a:pt x="552185" y="1262333"/>
                </a:lnTo>
                <a:lnTo>
                  <a:pt x="540000" y="1262947"/>
                </a:lnTo>
                <a:cubicBezTo>
                  <a:pt x="241766" y="1262947"/>
                  <a:pt x="0" y="1142064"/>
                  <a:pt x="0" y="992947"/>
                </a:cubicBezTo>
                <a:cubicBezTo>
                  <a:pt x="0" y="974307"/>
                  <a:pt x="3778" y="956109"/>
                  <a:pt x="10971" y="938533"/>
                </a:cubicBezTo>
                <a:lnTo>
                  <a:pt x="15626" y="931034"/>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10200000" scaled="0"/>
          </a:gradFill>
          <a:ln>
            <a:noFill/>
          </a:ln>
          <a:effectLst>
            <a:innerShdw blurRad="254000" dist="101600" dir="42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3" name="Freeform: Shape 42">
            <a:extLst>
              <a:ext uri="{FF2B5EF4-FFF2-40B4-BE49-F238E27FC236}">
                <a16:creationId xmlns:a16="http://schemas.microsoft.com/office/drawing/2014/main" id="{EA0FF4DB-8180-4D26-AEAE-7ECDB670F71D}"/>
              </a:ext>
            </a:extLst>
          </p:cNvPr>
          <p:cNvSpPr/>
          <p:nvPr/>
        </p:nvSpPr>
        <p:spPr>
          <a:xfrm rot="2700000">
            <a:off x="11686937" y="4853516"/>
            <a:ext cx="540000" cy="978284"/>
          </a:xfrm>
          <a:custGeom>
            <a:avLst/>
            <a:gdLst>
              <a:gd name="connsiteX0" fmla="*/ 113288 w 540000"/>
              <a:gd name="connsiteY0" fmla="*/ 0 h 978284"/>
              <a:gd name="connsiteX1" fmla="*/ 539386 w 540000"/>
              <a:gd name="connsiteY1" fmla="*/ 426099 h 978284"/>
              <a:gd name="connsiteX2" fmla="*/ 540000 w 540000"/>
              <a:gd name="connsiteY2" fmla="*/ 438284 h 978284"/>
              <a:gd name="connsiteX3" fmla="*/ 270000 w 540000"/>
              <a:gd name="connsiteY3" fmla="*/ 978284 h 978284"/>
              <a:gd name="connsiteX4" fmla="*/ 0 w 540000"/>
              <a:gd name="connsiteY4" fmla="*/ 438284 h 978284"/>
              <a:gd name="connsiteX5" fmla="*/ 79081 w 540000"/>
              <a:gd name="connsiteY5" fmla="*/ 56446 h 978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000" h="978284">
                <a:moveTo>
                  <a:pt x="113288" y="0"/>
                </a:moveTo>
                <a:lnTo>
                  <a:pt x="539386" y="426099"/>
                </a:lnTo>
                <a:lnTo>
                  <a:pt x="540000" y="438284"/>
                </a:lnTo>
                <a:cubicBezTo>
                  <a:pt x="540000" y="736518"/>
                  <a:pt x="419117" y="978284"/>
                  <a:pt x="270000" y="978284"/>
                </a:cubicBezTo>
                <a:cubicBezTo>
                  <a:pt x="120883" y="978284"/>
                  <a:pt x="0" y="736518"/>
                  <a:pt x="0" y="438284"/>
                </a:cubicBezTo>
                <a:cubicBezTo>
                  <a:pt x="0" y="289167"/>
                  <a:pt x="30220" y="154167"/>
                  <a:pt x="79081" y="56446"/>
                </a:cubicBezTo>
                <a:close/>
              </a:path>
            </a:pathLst>
          </a:cu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23365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2" name="Oval 21">
            <a:extLst>
              <a:ext uri="{FF2B5EF4-FFF2-40B4-BE49-F238E27FC236}">
                <a16:creationId xmlns:a16="http://schemas.microsoft.com/office/drawing/2014/main" id="{94729CA3-91C4-4A89-9448-A2F0E409177A}"/>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3" name="Group 12">
            <a:extLst>
              <a:ext uri="{FF2B5EF4-FFF2-40B4-BE49-F238E27FC236}">
                <a16:creationId xmlns:a16="http://schemas.microsoft.com/office/drawing/2014/main" id="{168347B7-45FA-4A01-924D-DC385B720B3E}"/>
              </a:ext>
            </a:extLst>
          </p:cNvPr>
          <p:cNvGrpSpPr/>
          <p:nvPr/>
        </p:nvGrpSpPr>
        <p:grpSpPr>
          <a:xfrm>
            <a:off x="331786" y="5528198"/>
            <a:ext cx="631474" cy="667800"/>
            <a:chOff x="2994153" y="1378666"/>
            <a:chExt cx="631474" cy="667800"/>
          </a:xfrm>
        </p:grpSpPr>
        <p:sp>
          <p:nvSpPr>
            <p:cNvPr id="20" name="Freeform: Shape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1" name="Oval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8978E540-142B-4A82-9C3F-E61BC190AEED}"/>
              </a:ext>
            </a:extLst>
          </p:cNvPr>
          <p:cNvSpPr>
            <a:spLocks noGrp="1"/>
          </p:cNvSpPr>
          <p:nvPr>
            <p:ph type="title"/>
          </p:nvPr>
        </p:nvSpPr>
        <p:spPr>
          <a:xfrm>
            <a:off x="550863" y="549275"/>
            <a:ext cx="11090274" cy="1332000"/>
          </a:xfrm>
        </p:spPr>
        <p:txBody>
          <a:bodyPr/>
          <a:lstStyle>
            <a:lvl1pPr>
              <a:lnSpc>
                <a:spcPct val="100000"/>
              </a:lnSpc>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C6BF36-D4F5-4363-B440-BDAE50BBD4B6}"/>
              </a:ext>
            </a:extLst>
          </p:cNvPr>
          <p:cNvSpPr>
            <a:spLocks noGrp="1"/>
          </p:cNvSpPr>
          <p:nvPr>
            <p:ph sz="half" idx="1"/>
          </p:nvPr>
        </p:nvSpPr>
        <p:spPr>
          <a:xfrm>
            <a:off x="550862"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8362910-87AA-4E67-992D-8D4822FD89FE}"/>
              </a:ext>
            </a:extLst>
          </p:cNvPr>
          <p:cNvSpPr>
            <a:spLocks noGrp="1"/>
          </p:cNvSpPr>
          <p:nvPr>
            <p:ph sz="half" idx="2"/>
          </p:nvPr>
        </p:nvSpPr>
        <p:spPr>
          <a:xfrm>
            <a:off x="6205538" y="2097175"/>
            <a:ext cx="5435600" cy="39956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B99A8AF-0998-4613-B1D8-C14ECBFFDF67}"/>
              </a:ext>
            </a:extLst>
          </p:cNvPr>
          <p:cNvSpPr>
            <a:spLocks noGrp="1"/>
          </p:cNvSpPr>
          <p:nvPr>
            <p:ph type="dt" sz="half" idx="10"/>
          </p:nvPr>
        </p:nvSpPr>
        <p:spPr/>
        <p:txBody>
          <a:bodyPr/>
          <a:lstStyle/>
          <a:p>
            <a:fld id="{20E95673-5512-4AAA-9AEB-E00C61EC65D5}" type="datetime2">
              <a:rPr lang="en-US" smtClean="0"/>
              <a:t>Sunday, January 24, 2021</a:t>
            </a:fld>
            <a:endParaRPr lang="en-US"/>
          </a:p>
        </p:txBody>
      </p:sp>
      <p:sp>
        <p:nvSpPr>
          <p:cNvPr id="6" name="Footer Placeholder 5">
            <a:extLst>
              <a:ext uri="{FF2B5EF4-FFF2-40B4-BE49-F238E27FC236}">
                <a16:creationId xmlns:a16="http://schemas.microsoft.com/office/drawing/2014/main" id="{66E44EAA-B8A9-4428-A9DF-1174DA940990}"/>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533938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Oval 11">
            <a:extLst>
              <a:ext uri="{FF2B5EF4-FFF2-40B4-BE49-F238E27FC236}">
                <a16:creationId xmlns:a16="http://schemas.microsoft.com/office/drawing/2014/main" id="{FD65A50E-2F73-4426-8586-9731AFA2D2E0}"/>
              </a:ext>
            </a:extLst>
          </p:cNvPr>
          <p:cNvSpPr>
            <a:spLocks noChangeAspect="1"/>
          </p:cNvSpPr>
          <p:nvPr/>
        </p:nvSpPr>
        <p:spPr>
          <a:xfrm>
            <a:off x="11091612" y="5893466"/>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Rectangle 10">
            <a:extLst>
              <a:ext uri="{FF2B5EF4-FFF2-40B4-BE49-F238E27FC236}">
                <a16:creationId xmlns:a16="http://schemas.microsoft.com/office/drawing/2014/main" id="{EB89C080-4102-49AE-BDA9-59A4A67E2486}"/>
              </a:ext>
            </a:extLst>
          </p:cNvPr>
          <p:cNvSpPr/>
          <p:nvPr/>
        </p:nvSpPr>
        <p:spPr>
          <a:xfrm>
            <a:off x="11451612" y="5827878"/>
            <a:ext cx="379049" cy="360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62014-F04C-495A-964E-6B888D49CDE9}"/>
              </a:ext>
            </a:extLst>
          </p:cNvPr>
          <p:cNvSpPr>
            <a:spLocks noGrp="1"/>
          </p:cNvSpPr>
          <p:nvPr>
            <p:ph type="title"/>
          </p:nvPr>
        </p:nvSpPr>
        <p:spPr>
          <a:xfrm>
            <a:off x="550862" y="549275"/>
            <a:ext cx="11097551" cy="1332000"/>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555DF027-E633-44EE-ACA0-C205930AA93E}"/>
              </a:ext>
            </a:extLst>
          </p:cNvPr>
          <p:cNvSpPr>
            <a:spLocks noGrp="1"/>
          </p:cNvSpPr>
          <p:nvPr>
            <p:ph type="body" idx="1"/>
          </p:nvPr>
        </p:nvSpPr>
        <p:spPr>
          <a:xfrm>
            <a:off x="550864" y="1881275"/>
            <a:ext cx="5437186" cy="535354"/>
          </a:xfrm>
        </p:spPr>
        <p:txBody>
          <a:bodyPr anchor="b">
            <a:normAutofit/>
          </a:bodyPr>
          <a:lstStyle>
            <a:lvl1pPr marL="0" indent="0">
              <a:buNone/>
              <a:defRPr sz="14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A4F363-FEEF-4CD2-A18E-17AE8D485171}"/>
              </a:ext>
            </a:extLst>
          </p:cNvPr>
          <p:cNvSpPr>
            <a:spLocks noGrp="1"/>
          </p:cNvSpPr>
          <p:nvPr>
            <p:ph sz="half" idx="2"/>
          </p:nvPr>
        </p:nvSpPr>
        <p:spPr>
          <a:xfrm>
            <a:off x="550863" y="2577270"/>
            <a:ext cx="5429114"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4E50F8C-4D64-40FD-AE8C-6A1F3C2A84ED}"/>
              </a:ext>
            </a:extLst>
          </p:cNvPr>
          <p:cNvSpPr>
            <a:spLocks noGrp="1"/>
          </p:cNvSpPr>
          <p:nvPr>
            <p:ph type="body" sz="quarter" idx="3"/>
          </p:nvPr>
        </p:nvSpPr>
        <p:spPr>
          <a:xfrm>
            <a:off x="6212024" y="1881275"/>
            <a:ext cx="5436392" cy="535354"/>
          </a:xfrm>
        </p:spPr>
        <p:txBody>
          <a:bodyPr vert="horz" wrap="square" lIns="0" tIns="0" rIns="0" bIns="0" rtlCol="0" anchor="b">
            <a:normAutofit/>
          </a:bodyPr>
          <a:lstStyle>
            <a:lvl1pPr>
              <a:defRPr lang="en-US" sz="1400" b="0" cap="all" spc="200" baseline="0" dirty="0">
                <a:solidFill>
                  <a:schemeClr val="tx1"/>
                </a:solidFill>
              </a:defRPr>
            </a:lvl1pPr>
          </a:lstStyle>
          <a:p>
            <a:pPr marL="0" lvl="0" indent="0">
              <a:buNone/>
            </a:pPr>
            <a:r>
              <a:rPr lang="en-US"/>
              <a:t>Click to edit Master text styles</a:t>
            </a:r>
          </a:p>
        </p:txBody>
      </p:sp>
      <p:sp>
        <p:nvSpPr>
          <p:cNvPr id="6" name="Content Placeholder 5">
            <a:extLst>
              <a:ext uri="{FF2B5EF4-FFF2-40B4-BE49-F238E27FC236}">
                <a16:creationId xmlns:a16="http://schemas.microsoft.com/office/drawing/2014/main" id="{A7AC943E-DB2B-40E0-907F-8EA1404791DE}"/>
              </a:ext>
            </a:extLst>
          </p:cNvPr>
          <p:cNvSpPr>
            <a:spLocks noGrp="1"/>
          </p:cNvSpPr>
          <p:nvPr>
            <p:ph sz="quarter" idx="4"/>
          </p:nvPr>
        </p:nvSpPr>
        <p:spPr>
          <a:xfrm>
            <a:off x="6212023" y="2577270"/>
            <a:ext cx="5436391" cy="3515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CDCD5B-3F26-4AFA-8BD4-E5D8DD2AF494}"/>
              </a:ext>
            </a:extLst>
          </p:cNvPr>
          <p:cNvSpPr>
            <a:spLocks noGrp="1"/>
          </p:cNvSpPr>
          <p:nvPr>
            <p:ph type="dt" sz="half" idx="10"/>
          </p:nvPr>
        </p:nvSpPr>
        <p:spPr/>
        <p:txBody>
          <a:bodyPr/>
          <a:lstStyle/>
          <a:p>
            <a:fld id="{C13138FA-2E87-4873-8BBA-13E447C9A99A}" type="datetime2">
              <a:rPr lang="en-US" smtClean="0"/>
              <a:t>Sunday, January 24, 2021</a:t>
            </a:fld>
            <a:endParaRPr lang="en-US"/>
          </a:p>
        </p:txBody>
      </p:sp>
      <p:sp>
        <p:nvSpPr>
          <p:cNvPr id="8" name="Footer Placeholder 7">
            <a:extLst>
              <a:ext uri="{FF2B5EF4-FFF2-40B4-BE49-F238E27FC236}">
                <a16:creationId xmlns:a16="http://schemas.microsoft.com/office/drawing/2014/main" id="{3D10D1EE-83A0-4FB5-9B25-8A73DE891A87}"/>
              </a:ext>
            </a:extLst>
          </p:cNvPr>
          <p:cNvSpPr>
            <a:spLocks noGrp="1"/>
          </p:cNvSpPr>
          <p:nvPr>
            <p:ph type="ftr" sz="quarter" idx="11"/>
          </p:nvPr>
        </p:nvSpPr>
        <p:spPr/>
        <p:txBody>
          <a:bodyPr/>
          <a:lstStyle/>
          <a:p>
            <a:r>
              <a:rPr lang="en-US"/>
              <a:t>Sample Footer</a:t>
            </a:r>
          </a:p>
        </p:txBody>
      </p:sp>
      <p:sp>
        <p:nvSpPr>
          <p:cNvPr id="9" name="Slide Number Placeholder 8">
            <a:extLst>
              <a:ext uri="{FF2B5EF4-FFF2-40B4-BE49-F238E27FC236}">
                <a16:creationId xmlns:a16="http://schemas.microsoft.com/office/drawing/2014/main" id="{03031C35-2E5B-491D-85ED-DB42A4FE1623}"/>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733360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2053C-0E9C-4159-B7C9-6AB74343918D}"/>
              </a:ext>
            </a:extLst>
          </p:cNvPr>
          <p:cNvSpPr>
            <a:spLocks noGrp="1"/>
          </p:cNvSpPr>
          <p:nvPr>
            <p:ph type="title"/>
          </p:nvPr>
        </p:nvSpPr>
        <p:spPr>
          <a:xfrm>
            <a:off x="3359149" y="550799"/>
            <a:ext cx="8283313" cy="5542025"/>
          </a:xfrm>
        </p:spPr>
        <p:txBody>
          <a:bodyPr vert="horz" wrap="square" lIns="0" tIns="0" rIns="0" bIns="0" rtlCol="0" anchor="ctr" anchorCtr="0">
            <a:normAutofit/>
          </a:bodyPr>
          <a:lstStyle>
            <a:lvl1pPr>
              <a:defRPr lang="en-US" dirty="0"/>
            </a:lvl1pPr>
          </a:lstStyle>
          <a:p>
            <a:pPr lvl="0">
              <a:lnSpc>
                <a:spcPct val="100000"/>
              </a:lnSpc>
            </a:pPr>
            <a:r>
              <a:rPr lang="en-US"/>
              <a:t>Click to edit Master title style</a:t>
            </a:r>
            <a:endParaRPr lang="en-US" dirty="0"/>
          </a:p>
        </p:txBody>
      </p:sp>
      <p:sp>
        <p:nvSpPr>
          <p:cNvPr id="3" name="Date Placeholder 2">
            <a:extLst>
              <a:ext uri="{FF2B5EF4-FFF2-40B4-BE49-F238E27FC236}">
                <a16:creationId xmlns:a16="http://schemas.microsoft.com/office/drawing/2014/main" id="{D4F51F65-E111-4656-83BE-CFCDE2DD6CD6}"/>
              </a:ext>
            </a:extLst>
          </p:cNvPr>
          <p:cNvSpPr>
            <a:spLocks noGrp="1"/>
          </p:cNvSpPr>
          <p:nvPr>
            <p:ph type="dt" sz="half" idx="10"/>
          </p:nvPr>
        </p:nvSpPr>
        <p:spPr/>
        <p:txBody>
          <a:bodyPr/>
          <a:lstStyle/>
          <a:p>
            <a:fld id="{D75BB40A-97BD-4BFB-B639-0BFF95FDE8B7}" type="datetime2">
              <a:rPr lang="en-US" smtClean="0"/>
              <a:t>Sunday, January 24, 2021</a:t>
            </a:fld>
            <a:endParaRPr lang="en-US"/>
          </a:p>
        </p:txBody>
      </p:sp>
      <p:sp>
        <p:nvSpPr>
          <p:cNvPr id="4" name="Footer Placeholder 3">
            <a:extLst>
              <a:ext uri="{FF2B5EF4-FFF2-40B4-BE49-F238E27FC236}">
                <a16:creationId xmlns:a16="http://schemas.microsoft.com/office/drawing/2014/main" id="{F9FF82CB-2D17-4918-821E-485475CF243B}"/>
              </a:ext>
            </a:extLst>
          </p:cNvPr>
          <p:cNvSpPr>
            <a:spLocks noGrp="1"/>
          </p:cNvSpPr>
          <p:nvPr>
            <p:ph type="ftr" sz="quarter" idx="11"/>
          </p:nvPr>
        </p:nvSpPr>
        <p:spPr/>
        <p:txBody>
          <a:bodyPr/>
          <a:lstStyle/>
          <a:p>
            <a:r>
              <a:rPr lang="en-US"/>
              <a:t>Sample Footer</a:t>
            </a:r>
          </a:p>
        </p:txBody>
      </p:sp>
      <p:sp>
        <p:nvSpPr>
          <p:cNvPr id="5" name="Slide Number Placeholder 4">
            <a:extLst>
              <a:ext uri="{FF2B5EF4-FFF2-40B4-BE49-F238E27FC236}">
                <a16:creationId xmlns:a16="http://schemas.microsoft.com/office/drawing/2014/main" id="{7B66589D-A056-4817-AE15-39D87FE13169}"/>
              </a:ext>
            </a:extLst>
          </p:cNvPr>
          <p:cNvSpPr>
            <a:spLocks noGrp="1"/>
          </p:cNvSpPr>
          <p:nvPr>
            <p:ph type="sldNum" sz="quarter" idx="12"/>
          </p:nvPr>
        </p:nvSpPr>
        <p:spPr/>
        <p:txBody>
          <a:bodyPr/>
          <a:lstStyle/>
          <a:p>
            <a:fld id="{DBA1B0FB-D917-4C8C-928F-313BD683BF39}" type="slidenum">
              <a:rPr lang="en-US" smtClean="0"/>
              <a:t>‹#›</a:t>
            </a:fld>
            <a:endParaRPr lang="en-US"/>
          </a:p>
        </p:txBody>
      </p:sp>
      <p:sp>
        <p:nvSpPr>
          <p:cNvPr id="39" name="Freeform: Shape 38">
            <a:extLst>
              <a:ext uri="{FF2B5EF4-FFF2-40B4-BE49-F238E27FC236}">
                <a16:creationId xmlns:a16="http://schemas.microsoft.com/office/drawing/2014/main" id="{E489F067-39E1-4757-BC11-6169A343F2E1}"/>
              </a:ext>
            </a:extLst>
          </p:cNvPr>
          <p:cNvSpPr>
            <a:spLocks noChangeAspect="1"/>
          </p:cNvSpPr>
          <p:nvPr/>
        </p:nvSpPr>
        <p:spPr>
          <a:xfrm rot="18900000" flipV="1">
            <a:off x="-410727"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DD231011-607F-42F1-B2D9-2BA8E91CC6AF}"/>
              </a:ext>
            </a:extLst>
          </p:cNvPr>
          <p:cNvSpPr>
            <a:spLocks noChangeAspect="1"/>
          </p:cNvSpPr>
          <p:nvPr/>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Oval 23">
            <a:extLst>
              <a:ext uri="{FF2B5EF4-FFF2-40B4-BE49-F238E27FC236}">
                <a16:creationId xmlns:a16="http://schemas.microsoft.com/office/drawing/2014/main" id="{EC472EFA-56B5-4A41-8D4B-E9F37727F34D}"/>
              </a:ext>
            </a:extLst>
          </p:cNvPr>
          <p:cNvSpPr/>
          <p:nvPr/>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42" name="Oval 41">
            <a:extLst>
              <a:ext uri="{FF2B5EF4-FFF2-40B4-BE49-F238E27FC236}">
                <a16:creationId xmlns:a16="http://schemas.microsoft.com/office/drawing/2014/main" id="{33781B6C-21AD-489D-A3CB-522BB2AC543F}"/>
              </a:ext>
            </a:extLst>
          </p:cNvPr>
          <p:cNvSpPr>
            <a:spLocks noChangeAspect="1"/>
          </p:cNvSpPr>
          <p:nvPr/>
        </p:nvSpPr>
        <p:spPr>
          <a:xfrm>
            <a:off x="1780661"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51" name="Group 50">
            <a:extLst>
              <a:ext uri="{FF2B5EF4-FFF2-40B4-BE49-F238E27FC236}">
                <a16:creationId xmlns:a16="http://schemas.microsoft.com/office/drawing/2014/main" id="{01AD5B80-530E-44CD-8D4A-2796FB214CBF}"/>
              </a:ext>
            </a:extLst>
          </p:cNvPr>
          <p:cNvGrpSpPr/>
          <p:nvPr/>
        </p:nvGrpSpPr>
        <p:grpSpPr>
          <a:xfrm>
            <a:off x="623181" y="1514007"/>
            <a:ext cx="734257" cy="760506"/>
            <a:chOff x="5243759" y="1363788"/>
            <a:chExt cx="734257" cy="760506"/>
          </a:xfrm>
        </p:grpSpPr>
        <p:sp>
          <p:nvSpPr>
            <p:cNvPr id="52" name="Freeform 5">
              <a:extLst>
                <a:ext uri="{FF2B5EF4-FFF2-40B4-BE49-F238E27FC236}">
                  <a16:creationId xmlns:a16="http://schemas.microsoft.com/office/drawing/2014/main" id="{2F746AA8-9050-4515-9B17-BC850368529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3" name="Freeform 6">
              <a:extLst>
                <a:ext uri="{FF2B5EF4-FFF2-40B4-BE49-F238E27FC236}">
                  <a16:creationId xmlns:a16="http://schemas.microsoft.com/office/drawing/2014/main" id="{23EC1AC3-1698-46D5-80B7-F22F15E1A5E4}"/>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54" name="Freeform 8">
              <a:extLst>
                <a:ext uri="{FF2B5EF4-FFF2-40B4-BE49-F238E27FC236}">
                  <a16:creationId xmlns:a16="http://schemas.microsoft.com/office/drawing/2014/main" id="{73766156-553C-46EB-93FA-4F37CC0FF5CF}"/>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2114142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1B449-7B97-41DC-B23F-65EDCBD316A6}"/>
              </a:ext>
            </a:extLst>
          </p:cNvPr>
          <p:cNvSpPr>
            <a:spLocks noGrp="1"/>
          </p:cNvSpPr>
          <p:nvPr>
            <p:ph type="dt" sz="half" idx="10"/>
          </p:nvPr>
        </p:nvSpPr>
        <p:spPr/>
        <p:txBody>
          <a:bodyPr/>
          <a:lstStyle/>
          <a:p>
            <a:fld id="{9EE9E0E3-ECF6-4CFE-8698-AEFEBCECC3C0}" type="datetime2">
              <a:rPr lang="en-US" smtClean="0"/>
              <a:t>Sunday, January 24, 2021</a:t>
            </a:fld>
            <a:endParaRPr lang="en-US"/>
          </a:p>
        </p:txBody>
      </p:sp>
      <p:sp>
        <p:nvSpPr>
          <p:cNvPr id="3" name="Footer Placeholder 2">
            <a:extLst>
              <a:ext uri="{FF2B5EF4-FFF2-40B4-BE49-F238E27FC236}">
                <a16:creationId xmlns:a16="http://schemas.microsoft.com/office/drawing/2014/main" id="{7C6B46D5-337B-4906-8412-4EEA3884FA7E}"/>
              </a:ext>
            </a:extLst>
          </p:cNvPr>
          <p:cNvSpPr>
            <a:spLocks noGrp="1"/>
          </p:cNvSpPr>
          <p:nvPr>
            <p:ph type="ftr" sz="quarter" idx="11"/>
          </p:nvPr>
        </p:nvSpPr>
        <p:spPr/>
        <p:txBody>
          <a:bodyPr/>
          <a:lstStyle/>
          <a:p>
            <a:r>
              <a:rPr lang="en-US"/>
              <a:t>Sample Footer</a:t>
            </a:r>
          </a:p>
        </p:txBody>
      </p:sp>
      <p:sp>
        <p:nvSpPr>
          <p:cNvPr id="4" name="Slide Number Placeholder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182155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778B0BE9-88B0-4883-9BA9-CD594C400EC1}"/>
              </a:ext>
            </a:extLst>
          </p:cNvPr>
          <p:cNvGrpSpPr/>
          <p:nvPr/>
        </p:nvGrpSpPr>
        <p:grpSpPr>
          <a:xfrm>
            <a:off x="4949631" y="5111861"/>
            <a:ext cx="1262947" cy="1335600"/>
            <a:chOff x="2678417" y="2427951"/>
            <a:chExt cx="1262947" cy="1335600"/>
          </a:xfrm>
        </p:grpSpPr>
        <p:sp>
          <p:nvSpPr>
            <p:cNvPr id="11" name="Freeform: Shape 10">
              <a:extLst>
                <a:ext uri="{FF2B5EF4-FFF2-40B4-BE49-F238E27FC236}">
                  <a16:creationId xmlns:a16="http://schemas.microsoft.com/office/drawing/2014/main" id="{C59DCBF3-7AFA-4CD1-A918-BC6DDE674E6C}"/>
                </a:ext>
              </a:extLst>
            </p:cNvPr>
            <p:cNvSpPr>
              <a:spLocks noChangeAspect="1"/>
            </p:cNvSpPr>
            <p:nvPr/>
          </p:nvSpPr>
          <p:spPr>
            <a:xfrm rot="2700000">
              <a:off x="2769891" y="2336477"/>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2" name="Oval 11">
              <a:extLst>
                <a:ext uri="{FF2B5EF4-FFF2-40B4-BE49-F238E27FC236}">
                  <a16:creationId xmlns:a16="http://schemas.microsoft.com/office/drawing/2014/main" id="{06964A02-96E1-4654-9187-DDDE7409F75B}"/>
                </a:ext>
              </a:extLst>
            </p:cNvPr>
            <p:cNvSpPr/>
            <p:nvPr/>
          </p:nvSpPr>
          <p:spPr>
            <a:xfrm rot="8100000">
              <a:off x="2784291" y="2683551"/>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BF3FF76C-A012-4CDA-8AE7-E9413955716A}"/>
              </a:ext>
            </a:extLst>
          </p:cNvPr>
          <p:cNvSpPr>
            <a:spLocks noGrp="1"/>
          </p:cNvSpPr>
          <p:nvPr>
            <p:ph type="title"/>
          </p:nvPr>
        </p:nvSpPr>
        <p:spPr>
          <a:xfrm>
            <a:off x="550863" y="549275"/>
            <a:ext cx="11090275" cy="984885"/>
          </a:xfrm>
        </p:spPr>
        <p:txBody>
          <a:bodyPr anchor="t">
            <a:normAutofit/>
          </a:bodyPr>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1A4C80-DC38-4641-924F-90D6078CF592}"/>
              </a:ext>
            </a:extLst>
          </p:cNvPr>
          <p:cNvSpPr>
            <a:spLocks noGrp="1"/>
          </p:cNvSpPr>
          <p:nvPr>
            <p:ph idx="1"/>
          </p:nvPr>
        </p:nvSpPr>
        <p:spPr>
          <a:xfrm>
            <a:off x="4295775" y="1750060"/>
            <a:ext cx="7345362" cy="4342765"/>
          </a:xfrm>
        </p:spPr>
        <p:txBody>
          <a:bodyPr>
            <a:normAutofit/>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2C42771-D3A7-4072-85DC-B7C5E530E8AA}"/>
              </a:ext>
            </a:extLst>
          </p:cNvPr>
          <p:cNvSpPr>
            <a:spLocks noGrp="1"/>
          </p:cNvSpPr>
          <p:nvPr>
            <p:ph type="body" sz="half" idx="2"/>
          </p:nvPr>
        </p:nvSpPr>
        <p:spPr>
          <a:xfrm>
            <a:off x="550863" y="1750060"/>
            <a:ext cx="3565525" cy="434276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D47AB1-6EB5-4E2C-B4A7-42DC643E9FF9}"/>
              </a:ext>
            </a:extLst>
          </p:cNvPr>
          <p:cNvSpPr>
            <a:spLocks noGrp="1"/>
          </p:cNvSpPr>
          <p:nvPr>
            <p:ph type="dt" sz="half" idx="10"/>
          </p:nvPr>
        </p:nvSpPr>
        <p:spPr/>
        <p:txBody>
          <a:bodyPr/>
          <a:lstStyle/>
          <a:p>
            <a:fld id="{251462FC-960E-4740-921F-B36862979F21}" type="datetime2">
              <a:rPr lang="en-US" smtClean="0"/>
              <a:t>Sunday, January 24, 2021</a:t>
            </a:fld>
            <a:endParaRPr lang="en-US"/>
          </a:p>
        </p:txBody>
      </p:sp>
      <p:sp>
        <p:nvSpPr>
          <p:cNvPr id="6" name="Footer Placeholder 5">
            <a:extLst>
              <a:ext uri="{FF2B5EF4-FFF2-40B4-BE49-F238E27FC236}">
                <a16:creationId xmlns:a16="http://schemas.microsoft.com/office/drawing/2014/main" id="{5BA9D15F-B6ED-46E1-9840-0B625880EE4B}"/>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CDAEB023-7A5E-4087-B75E-A38A80EE5D01}"/>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378561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F98F1FBA-F8BB-42CF-8B3E-D19AAFEE96C1}"/>
              </a:ext>
            </a:extLst>
          </p:cNvPr>
          <p:cNvGrpSpPr/>
          <p:nvPr/>
        </p:nvGrpSpPr>
        <p:grpSpPr>
          <a:xfrm>
            <a:off x="334964" y="5115518"/>
            <a:ext cx="734257" cy="760506"/>
            <a:chOff x="5243759" y="1363788"/>
            <a:chExt cx="734257" cy="760506"/>
          </a:xfrm>
        </p:grpSpPr>
        <p:sp>
          <p:nvSpPr>
            <p:cNvPr id="18" name="Freeform 5">
              <a:extLst>
                <a:ext uri="{FF2B5EF4-FFF2-40B4-BE49-F238E27FC236}">
                  <a16:creationId xmlns:a16="http://schemas.microsoft.com/office/drawing/2014/main" id="{60EE09DD-C3DB-4266-BCC3-A765CFFBF37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Freeform 6">
              <a:extLst>
                <a:ext uri="{FF2B5EF4-FFF2-40B4-BE49-F238E27FC236}">
                  <a16:creationId xmlns:a16="http://schemas.microsoft.com/office/drawing/2014/main" id="{5F301FE0-96DC-4EFB-BBEE-AED762C337C9}"/>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Freeform 8">
              <a:extLst>
                <a:ext uri="{FF2B5EF4-FFF2-40B4-BE49-F238E27FC236}">
                  <a16:creationId xmlns:a16="http://schemas.microsoft.com/office/drawing/2014/main" id="{3BEAD276-8850-4C0C-9777-8537000D522A}"/>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
        <p:nvSpPr>
          <p:cNvPr id="2" name="Title 1">
            <a:extLst>
              <a:ext uri="{FF2B5EF4-FFF2-40B4-BE49-F238E27FC236}">
                <a16:creationId xmlns:a16="http://schemas.microsoft.com/office/drawing/2014/main" id="{4E5EE0A0-B07E-479B-9684-4BD09FA4376C}"/>
              </a:ext>
            </a:extLst>
          </p:cNvPr>
          <p:cNvSpPr>
            <a:spLocks noGrp="1"/>
          </p:cNvSpPr>
          <p:nvPr>
            <p:ph type="title"/>
          </p:nvPr>
        </p:nvSpPr>
        <p:spPr>
          <a:xfrm>
            <a:off x="550863" y="575409"/>
            <a:ext cx="4500562" cy="984885"/>
          </a:xfrm>
        </p:spPr>
        <p:txBody>
          <a:bodyPr vert="horz" wrap="square" lIns="0" tIns="0" rIns="0" bIns="0" rtlCol="0" anchor="t" anchorCtr="0">
            <a:normAutofit/>
          </a:bodyPr>
          <a:lstStyle>
            <a:lvl1pPr>
              <a:defRPr lang="en-US" sz="3200" dirty="0"/>
            </a:lvl1pPr>
          </a:lstStyle>
          <a:p>
            <a:pPr lvl="0">
              <a:lnSpc>
                <a:spcPct val="100000"/>
              </a:lnSpc>
            </a:pPr>
            <a:r>
              <a:rPr lang="en-US"/>
              <a:t>Click to edit Master title style</a:t>
            </a:r>
            <a:endParaRPr lang="en-US" dirty="0"/>
          </a:p>
        </p:txBody>
      </p:sp>
      <p:sp>
        <p:nvSpPr>
          <p:cNvPr id="3" name="Picture Placeholder 2">
            <a:extLst>
              <a:ext uri="{FF2B5EF4-FFF2-40B4-BE49-F238E27FC236}">
                <a16:creationId xmlns:a16="http://schemas.microsoft.com/office/drawing/2014/main" id="{C11893A9-3462-4F51-83AE-5D2F124B985F}"/>
              </a:ext>
            </a:extLst>
          </p:cNvPr>
          <p:cNvSpPr>
            <a:spLocks noGrp="1"/>
          </p:cNvSpPr>
          <p:nvPr>
            <p:ph type="pic" idx="1"/>
          </p:nvPr>
        </p:nvSpPr>
        <p:spPr>
          <a:xfrm>
            <a:off x="5267324" y="575409"/>
            <a:ext cx="6373813" cy="5733316"/>
          </a:xfrm>
        </p:spPr>
        <p:txBody>
          <a:bodyPr>
            <a:normAutofit/>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BA9240C-79C0-4A88-A476-725DE1B9C28F}"/>
              </a:ext>
            </a:extLst>
          </p:cNvPr>
          <p:cNvSpPr>
            <a:spLocks noGrp="1"/>
          </p:cNvSpPr>
          <p:nvPr>
            <p:ph type="body" sz="half" idx="2"/>
          </p:nvPr>
        </p:nvSpPr>
        <p:spPr>
          <a:xfrm>
            <a:off x="550863" y="1776195"/>
            <a:ext cx="4500562" cy="4532530"/>
          </a:xfrm>
        </p:spPr>
        <p:txBody>
          <a:bodyPr anchor="t" anchorCtr="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D2D6F-49E8-4217-A908-2D9E43583589}"/>
              </a:ext>
            </a:extLst>
          </p:cNvPr>
          <p:cNvSpPr>
            <a:spLocks noGrp="1"/>
          </p:cNvSpPr>
          <p:nvPr>
            <p:ph type="dt" sz="half" idx="10"/>
          </p:nvPr>
        </p:nvSpPr>
        <p:spPr/>
        <p:txBody>
          <a:bodyPr/>
          <a:lstStyle/>
          <a:p>
            <a:fld id="{E50BC9E2-CB44-4C05-9BB5-496C18A241E0}" type="datetime2">
              <a:rPr lang="en-US" smtClean="0"/>
              <a:t>Sunday, January 24, 2021</a:t>
            </a:fld>
            <a:endParaRPr lang="en-US"/>
          </a:p>
        </p:txBody>
      </p:sp>
      <p:sp>
        <p:nvSpPr>
          <p:cNvPr id="6" name="Footer Placeholder 5">
            <a:extLst>
              <a:ext uri="{FF2B5EF4-FFF2-40B4-BE49-F238E27FC236}">
                <a16:creationId xmlns:a16="http://schemas.microsoft.com/office/drawing/2014/main" id="{591C4440-6B8D-4A24-A807-8B1302A3DFAF}"/>
              </a:ext>
            </a:extLst>
          </p:cNvPr>
          <p:cNvSpPr>
            <a:spLocks noGrp="1"/>
          </p:cNvSpPr>
          <p:nvPr>
            <p:ph type="ftr" sz="quarter" idx="11"/>
          </p:nvPr>
        </p:nvSpPr>
        <p:spPr/>
        <p:txBody>
          <a:bodyPr/>
          <a:lstStyle/>
          <a:p>
            <a:r>
              <a:rPr lang="en-US"/>
              <a:t>Sample Footer</a:t>
            </a:r>
          </a:p>
        </p:txBody>
      </p:sp>
      <p:sp>
        <p:nvSpPr>
          <p:cNvPr id="7" name="Slide Number Placeholder 6">
            <a:extLst>
              <a:ext uri="{FF2B5EF4-FFF2-40B4-BE49-F238E27FC236}">
                <a16:creationId xmlns:a16="http://schemas.microsoft.com/office/drawing/2014/main" id="{76CFE189-E20B-4108-B290-244424336512}"/>
              </a:ext>
            </a:extLst>
          </p:cNvPr>
          <p:cNvSpPr>
            <a:spLocks noGrp="1"/>
          </p:cNvSpPr>
          <p:nvPr>
            <p:ph type="sldNum" sz="quarter" idx="12"/>
          </p:nvPr>
        </p:nvSpPr>
        <p:spPr/>
        <p:txBody>
          <a:bodyPr/>
          <a:lstStyle/>
          <a:p>
            <a:fld id="{DBA1B0FB-D917-4C8C-928F-313BD683BF39}" type="slidenum">
              <a:rPr lang="en-US" smtClean="0"/>
              <a:t>‹#›</a:t>
            </a:fld>
            <a:endParaRPr lang="en-US"/>
          </a:p>
        </p:txBody>
      </p:sp>
    </p:spTree>
    <p:extLst>
      <p:ext uri="{BB962C8B-B14F-4D97-AF65-F5344CB8AC3E}">
        <p14:creationId xmlns:p14="http://schemas.microsoft.com/office/powerpoint/2010/main" val="257549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p>
            <a:pPr lvl="0">
              <a:lnSpc>
                <a:spcPct val="100000"/>
              </a:lnSpc>
            </a:pPr>
            <a:r>
              <a:rPr lang="en-US"/>
              <a:t>Click to edit Master title style</a:t>
            </a:r>
            <a:endParaRPr lang="en-US" dirty="0"/>
          </a:p>
        </p:txBody>
      </p:sp>
      <p:sp>
        <p:nvSpPr>
          <p:cNvPr id="3" name="Text Placeholder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fld id="{246CB39B-5F4C-4A7E-9BE3-AAFD45576D16}" type="datetime2">
              <a:rPr lang="en-US" smtClean="0"/>
              <a:t>Sunday, January 24, 2021</a:t>
            </a:fld>
            <a:endParaRPr lang="en-US" dirty="0"/>
          </a:p>
        </p:txBody>
      </p:sp>
      <p:sp>
        <p:nvSpPr>
          <p:cNvPr id="5" name="Footer Placeholder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sz="900">
                <a:solidFill>
                  <a:schemeClr val="tx1">
                    <a:alpha val="80000"/>
                  </a:schemeClr>
                </a:solidFill>
              </a:defRPr>
            </a:lvl1pPr>
          </a:lstStyle>
          <a:p>
            <a:r>
              <a:rPr lang="en-US"/>
              <a:t>Sample Footer</a:t>
            </a:r>
            <a:endParaRPr lang="en-US" dirty="0"/>
          </a:p>
        </p:txBody>
      </p:sp>
      <p:sp>
        <p:nvSpPr>
          <p:cNvPr id="6" name="Slide Number Placeholder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sz="900">
                <a:solidFill>
                  <a:schemeClr val="tx1">
                    <a:alpha val="80000"/>
                  </a:schemeClr>
                </a:solidFill>
              </a:defRPr>
            </a:lvl1pPr>
          </a:lstStyle>
          <a:p>
            <a:fld id="{DBA1B0FB-D917-4C8C-928F-313BD683BF39}" type="slidenum">
              <a:rPr lang="en-US" smtClean="0"/>
              <a:pPr/>
              <a:t>‹#›</a:t>
            </a:fld>
            <a:endParaRPr lang="en-US"/>
          </a:p>
        </p:txBody>
      </p:sp>
    </p:spTree>
    <p:extLst>
      <p:ext uri="{BB962C8B-B14F-4D97-AF65-F5344CB8AC3E}">
        <p14:creationId xmlns:p14="http://schemas.microsoft.com/office/powerpoint/2010/main" val="1074091047"/>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100000"/>
        </a:lnSpc>
        <a:spcBef>
          <a:spcPct val="0"/>
        </a:spcBef>
        <a:buNone/>
        <a:defRPr lang="en-US"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1DB043B4-68C6-45B9-82AC-A5800EADB8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CB1F9D-0F71-49F4-B942-F20828ACDA6F}"/>
              </a:ext>
            </a:extLst>
          </p:cNvPr>
          <p:cNvSpPr>
            <a:spLocks noGrp="1"/>
          </p:cNvSpPr>
          <p:nvPr>
            <p:ph type="ctrTitle"/>
          </p:nvPr>
        </p:nvSpPr>
        <p:spPr>
          <a:xfrm>
            <a:off x="550864" y="549275"/>
            <a:ext cx="6373812" cy="984885"/>
          </a:xfrm>
        </p:spPr>
        <p:txBody>
          <a:bodyPr wrap="square" anchor="ctr">
            <a:normAutofit fontScale="90000"/>
          </a:bodyPr>
          <a:lstStyle/>
          <a:p>
            <a:r>
              <a:rPr lang="en-US" sz="4800" dirty="0"/>
              <a:t>Understanding </a:t>
            </a:r>
            <a:r>
              <a:rPr lang="en-US" sz="4800" i="1" dirty="0" err="1"/>
              <a:t>Vademecum</a:t>
            </a:r>
            <a:endParaRPr lang="en-MT" sz="4800" i="1" dirty="0"/>
          </a:p>
        </p:txBody>
      </p:sp>
      <p:sp>
        <p:nvSpPr>
          <p:cNvPr id="3" name="Subtitle 2">
            <a:extLst>
              <a:ext uri="{FF2B5EF4-FFF2-40B4-BE49-F238E27FC236}">
                <a16:creationId xmlns:a16="http://schemas.microsoft.com/office/drawing/2014/main" id="{8BCB3835-4668-48A0-9328-E35F97F5A82F}"/>
              </a:ext>
            </a:extLst>
          </p:cNvPr>
          <p:cNvSpPr>
            <a:spLocks noGrp="1"/>
          </p:cNvSpPr>
          <p:nvPr>
            <p:ph type="subTitle" idx="1"/>
          </p:nvPr>
        </p:nvSpPr>
        <p:spPr>
          <a:xfrm>
            <a:off x="7140575" y="549275"/>
            <a:ext cx="4498976" cy="984885"/>
          </a:xfrm>
        </p:spPr>
        <p:txBody>
          <a:bodyPr anchor="ctr">
            <a:normAutofit/>
          </a:bodyPr>
          <a:lstStyle/>
          <a:p>
            <a:pPr algn="r"/>
            <a:r>
              <a:rPr lang="en-US" dirty="0">
                <a:solidFill>
                  <a:schemeClr val="tx1">
                    <a:alpha val="60000"/>
                  </a:schemeClr>
                </a:solidFill>
              </a:rPr>
              <a:t>Brenda Prato</a:t>
            </a:r>
            <a:endParaRPr lang="en-MT" dirty="0">
              <a:solidFill>
                <a:schemeClr val="tx1">
                  <a:alpha val="60000"/>
                </a:schemeClr>
              </a:solidFill>
            </a:endParaRPr>
          </a:p>
        </p:txBody>
      </p:sp>
      <p:pic>
        <p:nvPicPr>
          <p:cNvPr id="14" name="Picture 3">
            <a:extLst>
              <a:ext uri="{FF2B5EF4-FFF2-40B4-BE49-F238E27FC236}">
                <a16:creationId xmlns:a16="http://schemas.microsoft.com/office/drawing/2014/main" id="{F93F6E88-BA8B-4672-AEC7-FFA14CB6E111}"/>
              </a:ext>
            </a:extLst>
          </p:cNvPr>
          <p:cNvPicPr>
            <a:picLocks noChangeAspect="1"/>
          </p:cNvPicPr>
          <p:nvPr/>
        </p:nvPicPr>
        <p:blipFill rotWithShape="1">
          <a:blip r:embed="rId2"/>
          <a:srcRect t="21602" b="19729"/>
          <a:stretch/>
        </p:blipFill>
        <p:spPr>
          <a:xfrm>
            <a:off x="20" y="2083435"/>
            <a:ext cx="12191980" cy="4774564"/>
          </a:xfrm>
          <a:custGeom>
            <a:avLst/>
            <a:gdLst/>
            <a:ahLst/>
            <a:cxnLst/>
            <a:rect l="l" t="t" r="r" b="b"/>
            <a:pathLst>
              <a:path w="12192000" h="4774564">
                <a:moveTo>
                  <a:pt x="0" y="0"/>
                </a:moveTo>
                <a:lnTo>
                  <a:pt x="12192000" y="0"/>
                </a:lnTo>
                <a:lnTo>
                  <a:pt x="12192000" y="4774564"/>
                </a:lnTo>
                <a:lnTo>
                  <a:pt x="0" y="4774564"/>
                </a:lnTo>
                <a:close/>
              </a:path>
            </a:pathLst>
          </a:custGeom>
        </p:spPr>
      </p:pic>
      <p:sp>
        <p:nvSpPr>
          <p:cNvPr id="15" name="Rectangle 10">
            <a:extLst>
              <a:ext uri="{FF2B5EF4-FFF2-40B4-BE49-F238E27FC236}">
                <a16:creationId xmlns:a16="http://schemas.microsoft.com/office/drawing/2014/main" id="{5337EA23-6703-4C96-9EEB-A408CBDD6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773729"/>
            <a:ext cx="12192000" cy="1084271"/>
          </a:xfrm>
          <a:prstGeom prst="rect">
            <a:avLst/>
          </a:prstGeom>
          <a:gradFill flip="none" rotWithShape="1">
            <a:gsLst>
              <a:gs pos="100000">
                <a:schemeClr val="bg2">
                  <a:alpha val="60000"/>
                </a:schemeClr>
              </a:gs>
              <a:gs pos="40000">
                <a:schemeClr val="bg2">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0825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mt-MT" dirty="0"/>
              <a:t>II. </a:t>
            </a:r>
            <a:r>
              <a:rPr lang="en-US" dirty="0"/>
              <a:t>What must be done when information is received about a possible delict</a:t>
            </a:r>
            <a:r>
              <a:rPr lang="mt-MT" dirty="0"/>
              <a:t>?</a:t>
            </a:r>
            <a:r>
              <a:rPr lang="en-US" dirty="0"/>
              <a:t> </a:t>
            </a:r>
            <a:r>
              <a:rPr lang="mt-MT" dirty="0"/>
              <a:t>(Par. 9 – Par. 31)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550863" y="2727158"/>
            <a:ext cx="11090274" cy="3365666"/>
          </a:xfrm>
        </p:spPr>
        <p:txBody>
          <a:bodyPr/>
          <a:lstStyle/>
          <a:p>
            <a:r>
              <a:rPr lang="mt-MT" i="1" dirty="0"/>
              <a:t>notitia de delicto</a:t>
            </a:r>
            <a:r>
              <a:rPr lang="mt-MT" dirty="0"/>
              <a:t> refers to the information received about a possible delict.</a:t>
            </a:r>
          </a:p>
          <a:p>
            <a:r>
              <a:rPr lang="en-US" dirty="0"/>
              <a:t>T</a:t>
            </a:r>
            <a:r>
              <a:rPr lang="en-MT" dirty="0"/>
              <a:t>his section consists of two questions:</a:t>
            </a:r>
          </a:p>
          <a:p>
            <a:pPr lvl="1"/>
            <a:r>
              <a:rPr lang="en-MT" dirty="0"/>
              <a:t>a/ What is meant by the term </a:t>
            </a:r>
            <a:r>
              <a:rPr lang="en-MT" i="1" dirty="0"/>
              <a:t>notitia de delicto</a:t>
            </a:r>
            <a:r>
              <a:rPr lang="en-MT" dirty="0"/>
              <a:t>? (Par. 9 – Par. 15)</a:t>
            </a:r>
          </a:p>
          <a:p>
            <a:pPr lvl="1"/>
            <a:r>
              <a:rPr lang="en-MT" dirty="0"/>
              <a:t>b/ What actions should be taken upon receiving a </a:t>
            </a:r>
            <a:r>
              <a:rPr lang="en-MT" i="1" dirty="0"/>
              <a:t>notitia de delicto</a:t>
            </a:r>
            <a:r>
              <a:rPr lang="en-MT" dirty="0"/>
              <a:t>? (Par. 16 – Par. 31)</a:t>
            </a:r>
          </a:p>
        </p:txBody>
      </p:sp>
    </p:spTree>
    <p:extLst>
      <p:ext uri="{BB962C8B-B14F-4D97-AF65-F5344CB8AC3E}">
        <p14:creationId xmlns:p14="http://schemas.microsoft.com/office/powerpoint/2010/main" val="179509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mt-MT" dirty="0"/>
              <a:t>II. </a:t>
            </a:r>
            <a:r>
              <a:rPr lang="en-US" dirty="0"/>
              <a:t>What must be done when information is received about a possible delict</a:t>
            </a:r>
            <a:r>
              <a:rPr lang="mt-MT" dirty="0"/>
              <a:t>?</a:t>
            </a:r>
            <a:r>
              <a:rPr lang="en-US" dirty="0"/>
              <a:t> </a:t>
            </a:r>
            <a:r>
              <a:rPr lang="mt-MT" dirty="0"/>
              <a:t>(Par. 9 – Par. 31)</a:t>
            </a:r>
            <a:endParaRPr lang="en-MT" dirty="0"/>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550863" y="2582779"/>
            <a:ext cx="11090274" cy="3882190"/>
          </a:xfrm>
          <a:prstGeom prst="rect">
            <a:avLst/>
          </a:prstGeom>
        </p:spPr>
        <p:txBody>
          <a:bodyPr vert="horz" wrap="square" lIns="0" tIns="0" rIns="0" bIns="0" rtlCol="0">
            <a:normAutofit lnSpcReduction="1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9. A </a:t>
            </a:r>
            <a:r>
              <a:rPr lang="en-US" i="1" dirty="0"/>
              <a:t>notitia de delicto </a:t>
            </a:r>
            <a:r>
              <a:rPr lang="en-US" dirty="0"/>
              <a:t>(cf. canon 1717 § 1 CIC; canon 1468 § 1 CCEO; art. 16 SST; art. 3 VELM), occasionally called </a:t>
            </a:r>
            <a:r>
              <a:rPr lang="en-US" i="1" dirty="0"/>
              <a:t>notitia </a:t>
            </a:r>
            <a:r>
              <a:rPr lang="en-US" i="1" dirty="0" err="1"/>
              <a:t>criminis</a:t>
            </a:r>
            <a:r>
              <a:rPr lang="en-US" dirty="0"/>
              <a:t>, consists of any information about a possible delict that in any way comes to the attention of the Ordinary or Hierarch.  It need not be a formal complaint.</a:t>
            </a:r>
            <a:endParaRPr lang="mt-MT" dirty="0"/>
          </a:p>
          <a:p>
            <a:pPr algn="just"/>
            <a:r>
              <a:rPr lang="en-US" dirty="0"/>
              <a:t>10. This </a:t>
            </a:r>
            <a:r>
              <a:rPr lang="en-US" i="1" dirty="0"/>
              <a:t>notitia</a:t>
            </a:r>
            <a:r>
              <a:rPr lang="en-US" dirty="0"/>
              <a:t> can come from a variety of sources:</a:t>
            </a:r>
            <a:endParaRPr lang="mt-MT" dirty="0"/>
          </a:p>
          <a:p>
            <a:pPr lvl="1" algn="just"/>
            <a:r>
              <a:rPr lang="mt-MT" dirty="0"/>
              <a:t>it can be </a:t>
            </a:r>
            <a:r>
              <a:rPr lang="en-US" dirty="0"/>
              <a:t>formally presented to the Ordinary or Hierarch,</a:t>
            </a:r>
            <a:endParaRPr lang="mt-MT" dirty="0"/>
          </a:p>
          <a:p>
            <a:pPr lvl="1" algn="just"/>
            <a:r>
              <a:rPr lang="mt-MT" dirty="0"/>
              <a:t>it can be </a:t>
            </a:r>
            <a:r>
              <a:rPr lang="en-US" dirty="0"/>
              <a:t>orally or in writing, by the alleged victim, his or her guardians or other persons claiming to have knowledge about the matter;</a:t>
            </a:r>
            <a:endParaRPr lang="mt-MT" dirty="0"/>
          </a:p>
          <a:p>
            <a:pPr lvl="1" algn="just"/>
            <a:r>
              <a:rPr lang="en-US" dirty="0"/>
              <a:t>It can become known to the Ordinary or Hierarch through the exercise of his duty for vigilance;</a:t>
            </a:r>
            <a:endParaRPr lang="mt-MT" dirty="0"/>
          </a:p>
          <a:p>
            <a:pPr lvl="1" algn="just"/>
            <a:r>
              <a:rPr lang="en-US" dirty="0"/>
              <a:t>it can be reported to the Ordinary or Hierarch by the civil authorities through channels provided for by local legislation;</a:t>
            </a:r>
            <a:endParaRPr lang="mt-MT" dirty="0"/>
          </a:p>
          <a:p>
            <a:pPr lvl="1" algn="just"/>
            <a:r>
              <a:rPr lang="en-US" dirty="0"/>
              <a:t>it can be made known through the communications media (including social media);</a:t>
            </a:r>
            <a:endParaRPr lang="mt-MT" dirty="0"/>
          </a:p>
          <a:p>
            <a:pPr lvl="1" algn="just"/>
            <a:r>
              <a:rPr lang="en-US" dirty="0"/>
              <a:t>it can come to his knowledge through hearsay, or in any other adequate way.</a:t>
            </a:r>
            <a:endParaRPr lang="en-MT" dirty="0"/>
          </a:p>
        </p:txBody>
      </p:sp>
      <p:sp>
        <p:nvSpPr>
          <p:cNvPr id="8" name="Content Placeholder 2">
            <a:extLst>
              <a:ext uri="{FF2B5EF4-FFF2-40B4-BE49-F238E27FC236}">
                <a16:creationId xmlns:a16="http://schemas.microsoft.com/office/drawing/2014/main" id="{D5603886-180A-466C-80D2-E5118C9B7DFA}"/>
              </a:ext>
            </a:extLst>
          </p:cNvPr>
          <p:cNvSpPr txBox="1">
            <a:spLocks/>
          </p:cNvSpPr>
          <p:nvPr/>
        </p:nvSpPr>
        <p:spPr>
          <a:xfrm>
            <a:off x="493713" y="1920696"/>
            <a:ext cx="11090274" cy="353776"/>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MT" dirty="0"/>
              <a:t>A/ WHAT IS MEANT BY THE TERM </a:t>
            </a:r>
            <a:r>
              <a:rPr lang="en-MT" i="1" dirty="0"/>
              <a:t>NOTITIA DE DELICTO</a:t>
            </a:r>
            <a:r>
              <a:rPr lang="en-MT" dirty="0"/>
              <a:t>? (PAR. 9 – PAR. 15)</a:t>
            </a:r>
          </a:p>
        </p:txBody>
      </p:sp>
    </p:spTree>
    <p:extLst>
      <p:ext uri="{BB962C8B-B14F-4D97-AF65-F5344CB8AC3E}">
        <p14:creationId xmlns:p14="http://schemas.microsoft.com/office/powerpoint/2010/main" val="3202259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500"/>
                                        <p:tgtEl>
                                          <p:spTgt spid="5">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Effect transition="in" filter="fade">
                                      <p:cBhvr>
                                        <p:cTn id="28" dur="500"/>
                                        <p:tgtEl>
                                          <p:spTgt spid="5">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animEffect transition="in" filter="fade">
                                      <p:cBhvr>
                                        <p:cTn id="31" dur="500"/>
                                        <p:tgtEl>
                                          <p:spTgt spid="5">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6" end="6"/>
                                            </p:txEl>
                                          </p:spTgt>
                                        </p:tgtEl>
                                        <p:attrNameLst>
                                          <p:attrName>style.visibility</p:attrName>
                                        </p:attrNameLst>
                                      </p:cBhvr>
                                      <p:to>
                                        <p:strVal val="visible"/>
                                      </p:to>
                                    </p:set>
                                    <p:animEffect transition="in" filter="fade">
                                      <p:cBhvr>
                                        <p:cTn id="34" dur="500"/>
                                        <p:tgtEl>
                                          <p:spTgt spid="5">
                                            <p:txEl>
                                              <p:pRg st="6" end="6"/>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mt-MT" dirty="0"/>
              <a:t>II. </a:t>
            </a:r>
            <a:r>
              <a:rPr lang="en-US" dirty="0"/>
              <a:t>What must be done when information is received about a possible delict</a:t>
            </a:r>
            <a:r>
              <a:rPr lang="mt-MT" dirty="0"/>
              <a:t>?</a:t>
            </a:r>
            <a:r>
              <a:rPr lang="en-US" dirty="0"/>
              <a:t> </a:t>
            </a:r>
            <a:r>
              <a:rPr lang="mt-MT" dirty="0"/>
              <a:t>(Par. 9 – Par. 31)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lstStyle/>
          <a:p>
            <a:pPr marL="0" indent="0">
              <a:buNone/>
            </a:pPr>
            <a:r>
              <a:rPr lang="en-MT" dirty="0"/>
              <a:t>A/ WHAT IS MEANT BY THE TERM </a:t>
            </a:r>
            <a:r>
              <a:rPr lang="en-MT" i="1" dirty="0"/>
              <a:t>NOTITIA DE DELICTO</a:t>
            </a:r>
            <a:r>
              <a:rPr lang="en-MT" dirty="0"/>
              <a:t>? (PAR. 9 – PAR. 15)</a:t>
            </a:r>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160420" y="2466976"/>
            <a:ext cx="11774905" cy="4391023"/>
          </a:xfrm>
          <a:prstGeom prst="rect">
            <a:avLst/>
          </a:prstGeom>
        </p:spPr>
        <p:txBody>
          <a:bodyPr vert="horz" wrap="square" lIns="0" tIns="0" rIns="0" bIns="0" rtlCol="0">
            <a:normAutofit fontScale="77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11. At times, a </a:t>
            </a:r>
            <a:r>
              <a:rPr lang="en-US" i="1" dirty="0"/>
              <a:t>notitia de delicto </a:t>
            </a:r>
            <a:r>
              <a:rPr lang="en-US" dirty="0"/>
              <a:t>can derive from an </a:t>
            </a:r>
            <a:r>
              <a:rPr lang="en-US" b="1" u="sng" dirty="0"/>
              <a:t>anonymous source</a:t>
            </a:r>
            <a:r>
              <a:rPr lang="en-US" dirty="0"/>
              <a:t>, namely, from unidentified or unidentifiable persons.  The anonymity of the source should not automatically lead to considering the report as false.  Nonetheless, for easily understandable reasons, great caution should be exercised in considering this type of </a:t>
            </a:r>
            <a:r>
              <a:rPr lang="en-US" i="1" dirty="0"/>
              <a:t>notitia</a:t>
            </a:r>
            <a:r>
              <a:rPr lang="en-US" dirty="0"/>
              <a:t>, and anonymous reports certainly should not be encouraged.</a:t>
            </a:r>
          </a:p>
          <a:p>
            <a:pPr algn="just"/>
            <a:r>
              <a:rPr lang="en-US" dirty="0"/>
              <a:t>12. Likewise, when a </a:t>
            </a:r>
            <a:r>
              <a:rPr lang="en-US" i="1" dirty="0"/>
              <a:t>notitia de delicto </a:t>
            </a:r>
            <a:r>
              <a:rPr lang="en-US" dirty="0"/>
              <a:t>comes from sources whose </a:t>
            </a:r>
            <a:r>
              <a:rPr lang="en-US" b="1" u="sng" dirty="0"/>
              <a:t>credibility</a:t>
            </a:r>
            <a:r>
              <a:rPr lang="en-US" dirty="0"/>
              <a:t> might appear at first </a:t>
            </a:r>
            <a:r>
              <a:rPr lang="en-US" b="1" u="sng" dirty="0"/>
              <a:t>doubtful</a:t>
            </a:r>
            <a:r>
              <a:rPr lang="en-US" dirty="0"/>
              <a:t>, it is not advisable to dismiss the matter </a:t>
            </a:r>
            <a:r>
              <a:rPr lang="en-US" i="1" dirty="0"/>
              <a:t>a priori</a:t>
            </a:r>
            <a:r>
              <a:rPr lang="en-US" dirty="0"/>
              <a:t>.</a:t>
            </a:r>
          </a:p>
          <a:p>
            <a:pPr algn="just"/>
            <a:r>
              <a:rPr lang="en-US" dirty="0"/>
              <a:t>13. At times, a </a:t>
            </a:r>
            <a:r>
              <a:rPr lang="en-US" i="1" dirty="0"/>
              <a:t>notitia de delicto </a:t>
            </a:r>
            <a:r>
              <a:rPr lang="en-US" b="1" u="sng" dirty="0"/>
              <a:t>lacks specific details</a:t>
            </a:r>
            <a:r>
              <a:rPr lang="en-US" b="1" dirty="0"/>
              <a:t> </a:t>
            </a:r>
            <a:r>
              <a:rPr lang="en-US" dirty="0"/>
              <a:t>(names, dates, times…). Even if vague and unclear, it should be appropriately assessed and, if reasonably possible, given all due attention.</a:t>
            </a:r>
            <a:endParaRPr lang="mt-MT" dirty="0"/>
          </a:p>
          <a:p>
            <a:pPr algn="just"/>
            <a:r>
              <a:rPr lang="mt-MT" dirty="0"/>
              <a:t>1</a:t>
            </a:r>
            <a:r>
              <a:rPr lang="en-US" dirty="0"/>
              <a:t>4. It must be pointed out that a report of a </a:t>
            </a:r>
            <a:r>
              <a:rPr lang="en-US" i="1" dirty="0"/>
              <a:t>delictum </a:t>
            </a:r>
            <a:r>
              <a:rPr lang="en-US" i="1" dirty="0" err="1"/>
              <a:t>gravius</a:t>
            </a:r>
            <a:r>
              <a:rPr lang="en-US" i="1" dirty="0"/>
              <a:t> </a:t>
            </a:r>
            <a:r>
              <a:rPr lang="en-US" dirty="0"/>
              <a:t>received in </a:t>
            </a:r>
            <a:r>
              <a:rPr lang="en-US" b="1" u="sng" dirty="0"/>
              <a:t>confession</a:t>
            </a:r>
            <a:r>
              <a:rPr lang="en-US" dirty="0"/>
              <a:t> is under placed the strictest bond of the </a:t>
            </a:r>
            <a:r>
              <a:rPr lang="en-US" b="1" u="sng" dirty="0"/>
              <a:t>sacramental seal </a:t>
            </a:r>
            <a:r>
              <a:rPr lang="en-US" dirty="0"/>
              <a:t>(cf. canon 983 § 1 CIC; canon 733 § 1 CCEO; art. 4 § 1, 5º SST).  A confessor who learns of a </a:t>
            </a:r>
            <a:r>
              <a:rPr lang="en-US" i="1" dirty="0"/>
              <a:t>delictum </a:t>
            </a:r>
            <a:r>
              <a:rPr lang="en-US" i="1" dirty="0" err="1"/>
              <a:t>gravius</a:t>
            </a:r>
            <a:r>
              <a:rPr lang="en-US" i="1" dirty="0"/>
              <a:t> </a:t>
            </a:r>
            <a:r>
              <a:rPr lang="en-US" dirty="0"/>
              <a:t>during the celebration of the sacrament should seek to convince the penitent to make that information known by other means, in order to enable the appropriate authorities to take action.</a:t>
            </a:r>
          </a:p>
          <a:p>
            <a:pPr algn="just"/>
            <a:r>
              <a:rPr lang="en-US" dirty="0"/>
              <a:t>15. The responsibility for vigilance incumbent on the Ordinary or Hierarch does not demand that he constantly monitor the clerics subject to him, yet neither does it allow him to consider himself exempt from keeping informed about their conduct in these areas, especially if he becomes aware of suspicions, scandalous </a:t>
            </a:r>
            <a:r>
              <a:rPr lang="en-US" dirty="0" err="1"/>
              <a:t>behaviour</a:t>
            </a:r>
            <a:r>
              <a:rPr lang="en-US" dirty="0"/>
              <a:t>, or serious misconduct.</a:t>
            </a:r>
            <a:endParaRPr lang="en-MT" dirty="0"/>
          </a:p>
        </p:txBody>
      </p:sp>
    </p:spTree>
    <p:extLst>
      <p:ext uri="{BB962C8B-B14F-4D97-AF65-F5344CB8AC3E}">
        <p14:creationId xmlns:p14="http://schemas.microsoft.com/office/powerpoint/2010/main" val="1481294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mt-MT" dirty="0"/>
              <a:t>II. </a:t>
            </a:r>
            <a:r>
              <a:rPr lang="en-US" dirty="0"/>
              <a:t>What must be done when information is received about a possible delict</a:t>
            </a:r>
            <a:r>
              <a:rPr lang="mt-MT" dirty="0"/>
              <a:t>?</a:t>
            </a:r>
            <a:r>
              <a:rPr lang="en-US" dirty="0"/>
              <a:t> </a:t>
            </a:r>
            <a:r>
              <a:rPr lang="mt-MT" dirty="0"/>
              <a:t>(Par. 9 – Par. 31)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lstStyle/>
          <a:p>
            <a:pPr marL="0" indent="0">
              <a:buNone/>
            </a:pPr>
            <a:r>
              <a:rPr lang="en-US" dirty="0"/>
              <a:t>B/ WHAT ACTIONS SHOULD BE TAKEN UPON RECEIVING A </a:t>
            </a:r>
            <a:r>
              <a:rPr lang="en-US" i="1" dirty="0"/>
              <a:t>NOTITIA DE DELICTO</a:t>
            </a:r>
            <a:r>
              <a:rPr lang="en-US" dirty="0"/>
              <a:t>? (PAR. 16 – PAR. 31)</a:t>
            </a:r>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160420" y="2466976"/>
            <a:ext cx="11774905" cy="4391023"/>
          </a:xfrm>
          <a:prstGeom prst="rect">
            <a:avLst/>
          </a:prstGeom>
        </p:spPr>
        <p:txBody>
          <a:bodyPr vert="horz" wrap="square" lIns="0" tIns="0" rIns="0" bIns="0" rtlCol="0">
            <a:normAutofit fontScale="77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16. Art. 16 SST (cf. </a:t>
            </a:r>
            <a:r>
              <a:rPr lang="mt-MT" dirty="0"/>
              <a:t>c. </a:t>
            </a:r>
            <a:r>
              <a:rPr lang="en-US" dirty="0"/>
              <a:t>1717</a:t>
            </a:r>
            <a:r>
              <a:rPr lang="mt-MT" dirty="0"/>
              <a:t>)</a:t>
            </a:r>
            <a:r>
              <a:rPr lang="en-US" dirty="0"/>
              <a:t> states that, when a </a:t>
            </a:r>
            <a:r>
              <a:rPr lang="en-US" i="1" dirty="0"/>
              <a:t>notitia de delicto </a:t>
            </a:r>
            <a:r>
              <a:rPr lang="en-US" dirty="0"/>
              <a:t>is received, a </a:t>
            </a:r>
            <a:r>
              <a:rPr lang="en-US" b="1" u="sng" dirty="0"/>
              <a:t>preliminary investigation </a:t>
            </a:r>
            <a:r>
              <a:rPr lang="en-US" dirty="0"/>
              <a:t>ought to ensue, provided that the report is “</a:t>
            </a:r>
            <a:r>
              <a:rPr lang="en-US" i="1" dirty="0" err="1"/>
              <a:t>saltem</a:t>
            </a:r>
            <a:r>
              <a:rPr lang="en-US" i="1" dirty="0"/>
              <a:t> </a:t>
            </a:r>
            <a:r>
              <a:rPr lang="en-US" i="1" dirty="0" err="1"/>
              <a:t>verisimilis</a:t>
            </a:r>
            <a:r>
              <a:rPr lang="en-US" dirty="0"/>
              <a:t>”.  If that plausibility proves unfounded, there is no need to pursue the </a:t>
            </a:r>
            <a:r>
              <a:rPr lang="en-US" i="1" dirty="0"/>
              <a:t>notitia de delicto</a:t>
            </a:r>
            <a:r>
              <a:rPr lang="en-US" dirty="0"/>
              <a:t>, although care should be taken to keep the documentation, together with a written explanation regarding the reasons for the decision.</a:t>
            </a:r>
          </a:p>
          <a:p>
            <a:pPr algn="just"/>
            <a:r>
              <a:rPr lang="en-US" dirty="0"/>
              <a:t>17. Even in cases where there is no explicit legal obligation to do so, the ecclesiastical authorities should make a report to the competent civil authorities if this is considered necessary to protect the person involved or other minors from the danger of further criminal acts.</a:t>
            </a:r>
          </a:p>
          <a:p>
            <a:pPr algn="just"/>
            <a:r>
              <a:rPr lang="en-US" dirty="0"/>
              <a:t>18. Given the sensitive nature of the matter (for example, the fact that sins against the sixth commandment of the Decalogue rarely occur in the presence of witnesses), a determination that the </a:t>
            </a:r>
            <a:r>
              <a:rPr lang="en-US" i="1" dirty="0"/>
              <a:t>notitia</a:t>
            </a:r>
            <a:r>
              <a:rPr lang="en-US" dirty="0"/>
              <a:t> lacks the semblance of truth (which can lead to omitting the preliminary investigation) will be made only in the case of the manifest impossibility of proceeding according to the norms of canon law.  For example</a:t>
            </a:r>
            <a:r>
              <a:rPr lang="mt-MT" dirty="0"/>
              <a:t>:</a:t>
            </a:r>
          </a:p>
          <a:p>
            <a:pPr lvl="1" algn="just"/>
            <a:r>
              <a:rPr lang="en-US" dirty="0"/>
              <a:t>if it turns out that at the time of the delict of which he is accused, the person was not yet a cleric;</a:t>
            </a:r>
            <a:endParaRPr lang="mt-MT" dirty="0"/>
          </a:p>
          <a:p>
            <a:pPr lvl="1" algn="just"/>
            <a:r>
              <a:rPr lang="en-US" dirty="0"/>
              <a:t>if it comes to light that the presumed victim was not a minor (on this point, cf. no. 3);</a:t>
            </a:r>
            <a:endParaRPr lang="mt-MT" dirty="0"/>
          </a:p>
          <a:p>
            <a:pPr lvl="1" algn="just"/>
            <a:r>
              <a:rPr lang="en-US" dirty="0"/>
              <a:t>if it is a well-known fact that the person accused could not have been present at the place of the delict when the alleged actions took place.</a:t>
            </a:r>
          </a:p>
          <a:p>
            <a:pPr algn="just"/>
            <a:r>
              <a:rPr lang="en-US" dirty="0"/>
              <a:t>19. Even in these cases, however, it is advisable that the Ordinary or Hierarch communicate to the CDF the </a:t>
            </a:r>
            <a:r>
              <a:rPr lang="en-US" i="1" dirty="0"/>
              <a:t>notitia de delicto </a:t>
            </a:r>
            <a:r>
              <a:rPr lang="en-US" dirty="0"/>
              <a:t>and the decision made to forego the preliminary investigation due to the manifest lack of the semblance of truth.</a:t>
            </a:r>
          </a:p>
        </p:txBody>
      </p:sp>
    </p:spTree>
    <p:extLst>
      <p:ext uri="{BB962C8B-B14F-4D97-AF65-F5344CB8AC3E}">
        <p14:creationId xmlns:p14="http://schemas.microsoft.com/office/powerpoint/2010/main" val="2634798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2B1C3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mt-MT" dirty="0"/>
              <a:t>II. </a:t>
            </a:r>
            <a:r>
              <a:rPr lang="en-US" dirty="0"/>
              <a:t>What must be done when information is received about a possible delict</a:t>
            </a:r>
            <a:r>
              <a:rPr lang="mt-MT" dirty="0"/>
              <a:t>?</a:t>
            </a:r>
            <a:r>
              <a:rPr lang="en-US" dirty="0"/>
              <a:t> </a:t>
            </a:r>
            <a:r>
              <a:rPr lang="mt-MT" dirty="0"/>
              <a:t>(Par. 9 – Par. 31)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lstStyle/>
          <a:p>
            <a:pPr marL="0" indent="0">
              <a:buNone/>
            </a:pPr>
            <a:r>
              <a:rPr lang="en-US" dirty="0"/>
              <a:t>B/ WHAT ACTIONS SHOULD BE TAKEN UPON RECEIVING A </a:t>
            </a:r>
            <a:r>
              <a:rPr lang="en-US" i="1" dirty="0"/>
              <a:t>NOTITIA DE DELICTO</a:t>
            </a:r>
            <a:r>
              <a:rPr lang="en-US" dirty="0"/>
              <a:t>? (PAR. 16 – PAR. 31)</a:t>
            </a:r>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160420" y="2466976"/>
            <a:ext cx="11774905" cy="4391023"/>
          </a:xfrm>
          <a:prstGeom prst="rect">
            <a:avLst/>
          </a:prstGeom>
        </p:spPr>
        <p:txBody>
          <a:bodyPr vert="horz" wrap="square" lIns="0" tIns="0" rIns="0" bIns="0" rtlCol="0">
            <a:normAutofit fontScale="70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20. Here it should be mentioned that in cases of improper and imprudent conduct, even in the absence of a delict involving minors, should it prove necessary to protect the common good and to avoid scandal, the Ordinary or Hierarch is competent</a:t>
            </a:r>
            <a:r>
              <a:rPr lang="mt-MT" dirty="0"/>
              <a:t>:</a:t>
            </a:r>
          </a:p>
          <a:p>
            <a:pPr lvl="1" algn="just"/>
            <a:r>
              <a:rPr lang="en-US" dirty="0"/>
              <a:t>to take other administrative provisions with regard to the person accused (for example, restrictions on his ministry), or</a:t>
            </a:r>
            <a:endParaRPr lang="mt-MT" dirty="0"/>
          </a:p>
          <a:p>
            <a:pPr lvl="1" algn="just"/>
            <a:r>
              <a:rPr lang="en-US" dirty="0"/>
              <a:t>to impose the penal remedies mentioned in canon 1339 CIC for the purpose of preventing delicts (cf. canon 1312 § 3 CIC) or</a:t>
            </a:r>
            <a:endParaRPr lang="mt-MT" dirty="0"/>
          </a:p>
          <a:p>
            <a:pPr lvl="1" algn="just"/>
            <a:r>
              <a:rPr lang="en-US" dirty="0"/>
              <a:t>to give the public reprimand referred to in canon 1427 CCEO.</a:t>
            </a:r>
            <a:endParaRPr lang="mt-MT" dirty="0"/>
          </a:p>
          <a:p>
            <a:pPr algn="just"/>
            <a:r>
              <a:rPr lang="en-US" dirty="0"/>
              <a:t>In the case of delicts that are </a:t>
            </a:r>
            <a:r>
              <a:rPr lang="en-US" i="1" dirty="0"/>
              <a:t>non </a:t>
            </a:r>
            <a:r>
              <a:rPr lang="en-US" i="1" dirty="0" err="1"/>
              <a:t>graviora</a:t>
            </a:r>
            <a:r>
              <a:rPr lang="en-US" dirty="0"/>
              <a:t>, the Ordinary or Hierarch should employ the juridical means appropriate to the particular circumstances.</a:t>
            </a:r>
          </a:p>
          <a:p>
            <a:pPr algn="just"/>
            <a:r>
              <a:rPr lang="en-US" dirty="0"/>
              <a:t>21. According to canon 1717 CIC and canon 1468 CCEO, responsibility for the preliminary investigation belongs to the Ordinary or Hierarch who received the </a:t>
            </a:r>
            <a:r>
              <a:rPr lang="en-US" i="1" dirty="0"/>
              <a:t>notitia de delicto</a:t>
            </a:r>
            <a:r>
              <a:rPr lang="en-US" dirty="0"/>
              <a:t>, or to a suitable person selected by him.  The eventual </a:t>
            </a:r>
            <a:r>
              <a:rPr lang="en-US" b="1" u="sng" dirty="0"/>
              <a:t>omission of this duty could constitute a delict</a:t>
            </a:r>
            <a:r>
              <a:rPr lang="en-US" b="1" dirty="0"/>
              <a:t> </a:t>
            </a:r>
            <a:r>
              <a:rPr lang="en-US" dirty="0"/>
              <a:t>subject to a canonical procedure in conformity with the Code of Canon Law and the </a:t>
            </a:r>
            <a:r>
              <a:rPr lang="en-US" i="1" dirty="0"/>
              <a:t>Motu Proprio Come una </a:t>
            </a:r>
            <a:r>
              <a:rPr lang="en-US" i="1" dirty="0" err="1"/>
              <a:t>madre</a:t>
            </a:r>
            <a:r>
              <a:rPr lang="en-US" i="1" dirty="0"/>
              <a:t> </a:t>
            </a:r>
            <a:r>
              <a:rPr lang="en-US" i="1" dirty="0" err="1"/>
              <a:t>amorevole</a:t>
            </a:r>
            <a:r>
              <a:rPr lang="en-US" dirty="0"/>
              <a:t>, as well as art. 1 § 1, b VELM.</a:t>
            </a:r>
          </a:p>
          <a:p>
            <a:pPr algn="just"/>
            <a:r>
              <a:rPr lang="en-US" dirty="0"/>
              <a:t>22. This task belongs to the Ordinary or Hierarch of the accused cleric or, if different, the Ordinary or Hierarch of the place where the alleged delicts took place.  In the latter case, it will naturally be helpful for there to be </a:t>
            </a:r>
            <a:r>
              <a:rPr lang="en-US" b="1" u="sng" dirty="0"/>
              <a:t>communication and cooperation between the different Ordinaries involved</a:t>
            </a:r>
            <a:r>
              <a:rPr lang="en-US" dirty="0"/>
              <a:t>, in order to avoid conflicts of competence or the duplication of </a:t>
            </a:r>
            <a:r>
              <a:rPr lang="en-US" dirty="0" err="1"/>
              <a:t>labour</a:t>
            </a:r>
            <a:r>
              <a:rPr lang="en-US" dirty="0"/>
              <a:t>, particularly if the cleric is a religious.</a:t>
            </a:r>
          </a:p>
          <a:p>
            <a:pPr algn="just"/>
            <a:r>
              <a:rPr lang="en-US" dirty="0"/>
              <a:t>23. Should an Ordinary or Hierarch </a:t>
            </a:r>
            <a:r>
              <a:rPr lang="en-US" b="1" dirty="0"/>
              <a:t>encounter difficulties </a:t>
            </a:r>
            <a:r>
              <a:rPr lang="en-US" dirty="0"/>
              <a:t>in initiating or carrying out the preliminary investigation, he should immediately contact the CDF for advice or help in resolving any eventual questions.</a:t>
            </a:r>
          </a:p>
        </p:txBody>
      </p:sp>
      <p:sp>
        <p:nvSpPr>
          <p:cNvPr id="4" name="Rectangle: Rounded Corners 3">
            <a:extLst>
              <a:ext uri="{FF2B5EF4-FFF2-40B4-BE49-F238E27FC236}">
                <a16:creationId xmlns:a16="http://schemas.microsoft.com/office/drawing/2014/main" id="{700B8F9E-55E6-4697-873D-CE811C26B438}"/>
              </a:ext>
            </a:extLst>
          </p:cNvPr>
          <p:cNvSpPr/>
          <p:nvPr/>
        </p:nvSpPr>
        <p:spPr>
          <a:xfrm>
            <a:off x="6217903" y="312318"/>
            <a:ext cx="5755522" cy="1962154"/>
          </a:xfrm>
          <a:prstGeom prst="roundRect">
            <a:avLst>
              <a:gd name="adj" fmla="val 12138"/>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mt-MT" sz="1400" dirty="0">
                <a:solidFill>
                  <a:schemeClr val="tx1">
                    <a:alpha val="60000"/>
                  </a:schemeClr>
                </a:solidFill>
              </a:rPr>
              <a:t>CIC </a:t>
            </a:r>
            <a:r>
              <a:rPr lang="en-US" sz="1400" dirty="0">
                <a:solidFill>
                  <a:schemeClr val="tx1">
                    <a:alpha val="60000"/>
                  </a:schemeClr>
                </a:solidFill>
              </a:rPr>
              <a:t>Can. 1339 §1. An ordinary, personally or through another, can warn a person who is in the proximate occasion of committing a delict or upon whom, after investigation, grave suspicion of having committed a delict has fallen.</a:t>
            </a:r>
          </a:p>
          <a:p>
            <a:pPr algn="just"/>
            <a:r>
              <a:rPr lang="en-US" sz="1400" dirty="0">
                <a:solidFill>
                  <a:schemeClr val="tx1">
                    <a:alpha val="60000"/>
                  </a:schemeClr>
                </a:solidFill>
              </a:rPr>
              <a:t>§2. He can also rebuke a person whose behavior causes scandal or a grave disturbance of order, in a manner accommodated to the special conditions of the person and the deed.</a:t>
            </a:r>
          </a:p>
          <a:p>
            <a:pPr algn="just"/>
            <a:r>
              <a:rPr lang="en-US" sz="1400" dirty="0">
                <a:solidFill>
                  <a:schemeClr val="tx1">
                    <a:alpha val="60000"/>
                  </a:schemeClr>
                </a:solidFill>
              </a:rPr>
              <a:t>§3. The warning or rebuke must always be established at least by some document which is to be kept in the secret archive of the curia.</a:t>
            </a:r>
            <a:endParaRPr lang="en-MT" sz="1400" dirty="0">
              <a:solidFill>
                <a:schemeClr val="tx1">
                  <a:alpha val="60000"/>
                </a:schemeClr>
              </a:solidFill>
            </a:endParaRPr>
          </a:p>
        </p:txBody>
      </p:sp>
      <p:grpSp>
        <p:nvGrpSpPr>
          <p:cNvPr id="22" name="Group 21">
            <a:extLst>
              <a:ext uri="{FF2B5EF4-FFF2-40B4-BE49-F238E27FC236}">
                <a16:creationId xmlns:a16="http://schemas.microsoft.com/office/drawing/2014/main" id="{3DE16161-66D7-49BD-BB6E-DEA8A68E4B3A}"/>
              </a:ext>
            </a:extLst>
          </p:cNvPr>
          <p:cNvGrpSpPr/>
          <p:nvPr/>
        </p:nvGrpSpPr>
        <p:grpSpPr>
          <a:xfrm>
            <a:off x="3176832" y="2274472"/>
            <a:ext cx="5918832" cy="1261208"/>
            <a:chOff x="3176832" y="2274472"/>
            <a:chExt cx="5918832" cy="1261208"/>
          </a:xfrm>
        </p:grpSpPr>
        <p:sp>
          <p:nvSpPr>
            <p:cNvPr id="6" name="Rectangle 5">
              <a:extLst>
                <a:ext uri="{FF2B5EF4-FFF2-40B4-BE49-F238E27FC236}">
                  <a16:creationId xmlns:a16="http://schemas.microsoft.com/office/drawing/2014/main" id="{D3C2198A-6B6A-4422-96E0-3E04B3524CEF}"/>
                </a:ext>
              </a:extLst>
            </p:cNvPr>
            <p:cNvSpPr/>
            <p:nvPr/>
          </p:nvSpPr>
          <p:spPr>
            <a:xfrm>
              <a:off x="3176832" y="3217407"/>
              <a:ext cx="834273" cy="318273"/>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7" name="Connector: Elbow 6">
              <a:extLst>
                <a:ext uri="{FF2B5EF4-FFF2-40B4-BE49-F238E27FC236}">
                  <a16:creationId xmlns:a16="http://schemas.microsoft.com/office/drawing/2014/main" id="{8969AD82-E090-4807-A7C2-96A86DAD35D4}"/>
                </a:ext>
              </a:extLst>
            </p:cNvPr>
            <p:cNvCxnSpPr>
              <a:cxnSpLocks/>
              <a:endCxn id="4" idx="2"/>
            </p:cNvCxnSpPr>
            <p:nvPr/>
          </p:nvCxnSpPr>
          <p:spPr>
            <a:xfrm flipV="1">
              <a:off x="4011105" y="2274472"/>
              <a:ext cx="5084559" cy="984846"/>
            </a:xfrm>
            <a:prstGeom prst="bentConnector2">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3" name="Group 22">
            <a:extLst>
              <a:ext uri="{FF2B5EF4-FFF2-40B4-BE49-F238E27FC236}">
                <a16:creationId xmlns:a16="http://schemas.microsoft.com/office/drawing/2014/main" id="{C07E5553-7A01-4034-A1E4-D79F9ED6B66B}"/>
              </a:ext>
            </a:extLst>
          </p:cNvPr>
          <p:cNvGrpSpPr/>
          <p:nvPr/>
        </p:nvGrpSpPr>
        <p:grpSpPr>
          <a:xfrm>
            <a:off x="3067051" y="2252312"/>
            <a:ext cx="1019960" cy="1610529"/>
            <a:chOff x="3067051" y="2252312"/>
            <a:chExt cx="1019960" cy="1610529"/>
          </a:xfrm>
        </p:grpSpPr>
        <p:sp>
          <p:nvSpPr>
            <p:cNvPr id="17" name="Rectangle 16">
              <a:extLst>
                <a:ext uri="{FF2B5EF4-FFF2-40B4-BE49-F238E27FC236}">
                  <a16:creationId xmlns:a16="http://schemas.microsoft.com/office/drawing/2014/main" id="{FFEA1649-B4C1-4892-86D1-C10A9232F92E}"/>
                </a:ext>
              </a:extLst>
            </p:cNvPr>
            <p:cNvSpPr/>
            <p:nvPr/>
          </p:nvSpPr>
          <p:spPr>
            <a:xfrm>
              <a:off x="3067051" y="3544568"/>
              <a:ext cx="1019960" cy="318273"/>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18" name="Connector: Elbow 17">
              <a:extLst>
                <a:ext uri="{FF2B5EF4-FFF2-40B4-BE49-F238E27FC236}">
                  <a16:creationId xmlns:a16="http://schemas.microsoft.com/office/drawing/2014/main" id="{4AC08837-3F01-4710-88D4-28C38EFEFBFD}"/>
                </a:ext>
              </a:extLst>
            </p:cNvPr>
            <p:cNvCxnSpPr>
              <a:cxnSpLocks/>
            </p:cNvCxnSpPr>
            <p:nvPr/>
          </p:nvCxnSpPr>
          <p:spPr>
            <a:xfrm rot="5400000" flipH="1" flipV="1">
              <a:off x="2392884" y="2926479"/>
              <a:ext cx="1451394" cy="103059"/>
            </a:xfrm>
            <a:prstGeom prst="bentConnector3">
              <a:avLst>
                <a:gd name="adj1" fmla="val 50000"/>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
        <p:nvSpPr>
          <p:cNvPr id="25" name="Rectangle: Rounded Corners 24">
            <a:extLst>
              <a:ext uri="{FF2B5EF4-FFF2-40B4-BE49-F238E27FC236}">
                <a16:creationId xmlns:a16="http://schemas.microsoft.com/office/drawing/2014/main" id="{41396C3A-D6A7-499A-B7BA-11C93B76D2CF}"/>
              </a:ext>
            </a:extLst>
          </p:cNvPr>
          <p:cNvSpPr/>
          <p:nvPr/>
        </p:nvSpPr>
        <p:spPr>
          <a:xfrm>
            <a:off x="292350" y="813886"/>
            <a:ext cx="5755522" cy="1438425"/>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mt-MT" sz="1400" dirty="0">
                <a:solidFill>
                  <a:schemeClr val="tx1">
                    <a:alpha val="60000"/>
                  </a:schemeClr>
                </a:solidFill>
              </a:rPr>
              <a:t>CCEO </a:t>
            </a:r>
            <a:r>
              <a:rPr lang="en-US" sz="1400" dirty="0">
                <a:solidFill>
                  <a:schemeClr val="tx1">
                    <a:alpha val="60000"/>
                  </a:schemeClr>
                </a:solidFill>
              </a:rPr>
              <a:t>Canon 1427</a:t>
            </a:r>
            <a:r>
              <a:rPr lang="mt-MT" sz="1400" dirty="0">
                <a:solidFill>
                  <a:schemeClr val="tx1">
                    <a:alpha val="60000"/>
                  </a:schemeClr>
                </a:solidFill>
              </a:rPr>
              <a:t> 1. </a:t>
            </a:r>
            <a:r>
              <a:rPr lang="en-US" sz="1400" dirty="0">
                <a:solidFill>
                  <a:schemeClr val="tx1">
                    <a:alpha val="60000"/>
                  </a:schemeClr>
                </a:solidFill>
              </a:rPr>
              <a:t>Without prejudice to particular law, a public reprimand is</a:t>
            </a:r>
            <a:r>
              <a:rPr lang="mt-MT" sz="1400" dirty="0">
                <a:solidFill>
                  <a:schemeClr val="tx1">
                    <a:alpha val="60000"/>
                  </a:schemeClr>
                </a:solidFill>
              </a:rPr>
              <a:t> </a:t>
            </a:r>
            <a:r>
              <a:rPr lang="en-US" sz="1400" dirty="0">
                <a:solidFill>
                  <a:schemeClr val="tx1">
                    <a:alpha val="60000"/>
                  </a:schemeClr>
                </a:solidFill>
              </a:rPr>
              <a:t>to be administered either before a notary or two witnesses or by</a:t>
            </a:r>
            <a:r>
              <a:rPr lang="mt-MT" sz="1400" dirty="0">
                <a:solidFill>
                  <a:schemeClr val="tx1">
                    <a:alpha val="60000"/>
                  </a:schemeClr>
                </a:solidFill>
              </a:rPr>
              <a:t> </a:t>
            </a:r>
            <a:r>
              <a:rPr lang="en-US" sz="1400" dirty="0">
                <a:solidFill>
                  <a:schemeClr val="tx1">
                    <a:alpha val="60000"/>
                  </a:schemeClr>
                </a:solidFill>
              </a:rPr>
              <a:t>letter, but in such a way that the reception and the contents of</a:t>
            </a:r>
            <a:r>
              <a:rPr lang="mt-MT" sz="1400" dirty="0">
                <a:solidFill>
                  <a:schemeClr val="tx1">
                    <a:alpha val="60000"/>
                  </a:schemeClr>
                </a:solidFill>
              </a:rPr>
              <a:t> </a:t>
            </a:r>
            <a:r>
              <a:rPr lang="en-US" sz="1400" dirty="0">
                <a:solidFill>
                  <a:schemeClr val="tx1">
                    <a:alpha val="60000"/>
                  </a:schemeClr>
                </a:solidFill>
              </a:rPr>
              <a:t>the letter are provable through some document.</a:t>
            </a:r>
            <a:endParaRPr lang="mt-MT" sz="1400" dirty="0">
              <a:solidFill>
                <a:schemeClr val="tx1">
                  <a:alpha val="60000"/>
                </a:schemeClr>
              </a:solidFill>
            </a:endParaRPr>
          </a:p>
          <a:p>
            <a:pPr algn="just"/>
            <a:r>
              <a:rPr lang="en-US" sz="1400" dirty="0">
                <a:solidFill>
                  <a:schemeClr val="tx1">
                    <a:alpha val="60000"/>
                  </a:schemeClr>
                </a:solidFill>
              </a:rPr>
              <a:t>2. Care shall</a:t>
            </a:r>
            <a:r>
              <a:rPr lang="mt-MT" sz="1400" dirty="0">
                <a:solidFill>
                  <a:schemeClr val="tx1">
                    <a:alpha val="60000"/>
                  </a:schemeClr>
                </a:solidFill>
              </a:rPr>
              <a:t> </a:t>
            </a:r>
            <a:r>
              <a:rPr lang="en-US" sz="1400" dirty="0">
                <a:solidFill>
                  <a:schemeClr val="tx1">
                    <a:alpha val="60000"/>
                  </a:schemeClr>
                </a:solidFill>
              </a:rPr>
              <a:t>be taken that the public reprimand does not result in a greater</a:t>
            </a:r>
            <a:r>
              <a:rPr lang="mt-MT" sz="1400" dirty="0">
                <a:solidFill>
                  <a:schemeClr val="tx1">
                    <a:alpha val="60000"/>
                  </a:schemeClr>
                </a:solidFill>
              </a:rPr>
              <a:t> </a:t>
            </a:r>
            <a:r>
              <a:rPr lang="en-US" sz="1400" dirty="0">
                <a:solidFill>
                  <a:schemeClr val="tx1">
                    <a:alpha val="60000"/>
                  </a:schemeClr>
                </a:solidFill>
              </a:rPr>
              <a:t>than appropriate disgrace of the guilty party.</a:t>
            </a:r>
            <a:endParaRPr lang="en-MT" sz="1400" dirty="0">
              <a:solidFill>
                <a:schemeClr val="tx1">
                  <a:alpha val="60000"/>
                </a:schemeClr>
              </a:solidFill>
            </a:endParaRPr>
          </a:p>
        </p:txBody>
      </p:sp>
    </p:spTree>
    <p:extLst>
      <p:ext uri="{BB962C8B-B14F-4D97-AF65-F5344CB8AC3E}">
        <p14:creationId xmlns:p14="http://schemas.microsoft.com/office/powerpoint/2010/main" val="1451987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22"/>
                                        </p:tgtEl>
                                      </p:cBhvr>
                                    </p:animEffect>
                                    <p:set>
                                      <p:cBhvr>
                                        <p:cTn id="22" dur="1" fill="hold">
                                          <p:stCondLst>
                                            <p:cond delay="499"/>
                                          </p:stCondLst>
                                        </p:cTn>
                                        <p:tgtEl>
                                          <p:spTgt spid="22"/>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500"/>
                                        <p:tgtEl>
                                          <p:spTgt spid="4"/>
                                        </p:tgtEl>
                                      </p:cBhvr>
                                    </p:animEffect>
                                    <p:set>
                                      <p:cBhvr>
                                        <p:cTn id="25" dur="1" fill="hold">
                                          <p:stCondLst>
                                            <p:cond delay="499"/>
                                          </p:stCondLst>
                                        </p:cTn>
                                        <p:tgtEl>
                                          <p:spTgt spid="4"/>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nodeType="clickEffect">
                                  <p:stCondLst>
                                    <p:cond delay="0"/>
                                  </p:stCondLst>
                                  <p:childTnLst>
                                    <p:animEffect transition="out" filter="fade">
                                      <p:cBhvr>
                                        <p:cTn id="34" dur="500"/>
                                        <p:tgtEl>
                                          <p:spTgt spid="23"/>
                                        </p:tgtEl>
                                      </p:cBhvr>
                                    </p:animEffect>
                                    <p:set>
                                      <p:cBhvr>
                                        <p:cTn id="35" dur="1" fill="hold">
                                          <p:stCondLst>
                                            <p:cond delay="499"/>
                                          </p:stCondLst>
                                        </p:cTn>
                                        <p:tgtEl>
                                          <p:spTgt spid="23"/>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500"/>
                                        <p:tgtEl>
                                          <p:spTgt spid="25"/>
                                        </p:tgtEl>
                                      </p:cBhvr>
                                    </p:animEffect>
                                    <p:set>
                                      <p:cBhvr>
                                        <p:cTn id="38" dur="1" fill="hold">
                                          <p:stCondLst>
                                            <p:cond delay="499"/>
                                          </p:stCondLst>
                                        </p:cTn>
                                        <p:tgtEl>
                                          <p:spTgt spid="2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animEffect transition="in" filter="fade">
                                      <p:cBhvr>
                                        <p:cTn id="43" dur="500"/>
                                        <p:tgtEl>
                                          <p:spTgt spid="5">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5">
                                            <p:txEl>
                                              <p:pRg st="5" end="5"/>
                                            </p:txEl>
                                          </p:spTgt>
                                        </p:tgtEl>
                                        <p:attrNameLst>
                                          <p:attrName>style.visibility</p:attrName>
                                        </p:attrNameLst>
                                      </p:cBhvr>
                                      <p:to>
                                        <p:strVal val="visible"/>
                                      </p:to>
                                    </p:set>
                                    <p:animEffect transition="in" filter="fade">
                                      <p:cBhvr>
                                        <p:cTn id="48" dur="500"/>
                                        <p:tgtEl>
                                          <p:spTgt spid="5">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5">
                                            <p:txEl>
                                              <p:pRg st="6" end="6"/>
                                            </p:txEl>
                                          </p:spTgt>
                                        </p:tgtEl>
                                        <p:attrNameLst>
                                          <p:attrName>style.visibility</p:attrName>
                                        </p:attrNameLst>
                                      </p:cBhvr>
                                      <p:to>
                                        <p:strVal val="visible"/>
                                      </p:to>
                                    </p:set>
                                    <p:animEffect transition="in" filter="fade">
                                      <p:cBhvr>
                                        <p:cTn id="53" dur="500"/>
                                        <p:tgtEl>
                                          <p:spTgt spid="5">
                                            <p:txEl>
                                              <p:pRg st="6" end="6"/>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5">
                                            <p:txEl>
                                              <p:pRg st="7" end="7"/>
                                            </p:txEl>
                                          </p:spTgt>
                                        </p:tgtEl>
                                        <p:attrNameLst>
                                          <p:attrName>style.visibility</p:attrName>
                                        </p:attrNameLst>
                                      </p:cBhvr>
                                      <p:to>
                                        <p:strVal val="visible"/>
                                      </p:to>
                                    </p:set>
                                    <p:animEffect transition="in" filter="fade">
                                      <p:cBhvr>
                                        <p:cTn id="58"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mt-MT" dirty="0"/>
              <a:t>II. </a:t>
            </a:r>
            <a:r>
              <a:rPr lang="en-US" dirty="0"/>
              <a:t>What must be done when information is received about a possible delict</a:t>
            </a:r>
            <a:r>
              <a:rPr lang="mt-MT" dirty="0"/>
              <a:t>?</a:t>
            </a:r>
            <a:r>
              <a:rPr lang="en-US" dirty="0"/>
              <a:t> </a:t>
            </a:r>
            <a:r>
              <a:rPr lang="mt-MT" dirty="0"/>
              <a:t>(Par. 9 – Par. 31)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lstStyle/>
          <a:p>
            <a:pPr marL="0" indent="0">
              <a:buNone/>
            </a:pPr>
            <a:r>
              <a:rPr lang="en-US" dirty="0"/>
              <a:t>B/ WHAT ACTIONS SHOULD BE TAKEN UPON RECEIVING A </a:t>
            </a:r>
            <a:r>
              <a:rPr lang="en-US" i="1" dirty="0"/>
              <a:t>NOTITIA DE DELICTO</a:t>
            </a:r>
            <a:r>
              <a:rPr lang="en-US" dirty="0"/>
              <a:t>? (PAR. 16 – PAR. 31)</a:t>
            </a:r>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160420" y="2466976"/>
            <a:ext cx="11774905" cy="4391023"/>
          </a:xfrm>
          <a:prstGeom prst="rect">
            <a:avLst/>
          </a:prstGeom>
        </p:spPr>
        <p:txBody>
          <a:bodyPr vert="horz" wrap="square" lIns="0" tIns="0" rIns="0" bIns="0" rtlCol="0">
            <a:normAutofit fontScale="92500" lnSpcReduction="1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24. It can happen that the </a:t>
            </a:r>
            <a:r>
              <a:rPr lang="en-US" b="1" i="1" u="sng" dirty="0"/>
              <a:t>notitia de delicto </a:t>
            </a:r>
            <a:r>
              <a:rPr lang="en-US" b="1" u="sng" dirty="0"/>
              <a:t>comes directly to the CDF </a:t>
            </a:r>
            <a:r>
              <a:rPr lang="en-US" dirty="0"/>
              <a:t>and not through the Ordinary or Hierarch.  In that case, the CDF can ask the latter to carry out the investigations or, in accordance with art. 17 SST, can carry them out itself.</a:t>
            </a:r>
          </a:p>
          <a:p>
            <a:pPr algn="just"/>
            <a:r>
              <a:rPr lang="en-US" dirty="0"/>
              <a:t>25. The CDF, according to its own judgment, by explicit request or by necessity, can also ask any other Ordinary or Hierarch to carry out the preliminary investigation.</a:t>
            </a:r>
          </a:p>
          <a:p>
            <a:pPr algn="just"/>
            <a:r>
              <a:rPr lang="en-US" dirty="0"/>
              <a:t>26. </a:t>
            </a:r>
            <a:r>
              <a:rPr lang="en-US" b="1" u="sng" dirty="0"/>
              <a:t>The preliminary canonical investigation must be carried out independently of any corresponding investigation by the civil authorities</a:t>
            </a:r>
            <a:r>
              <a:rPr lang="en-US" dirty="0"/>
              <a:t>. In those cases where state legislation prohibits investigations parallel to its own, the ecclesiastical authorities should refrain from initiating the preliminary investigation and report the accusation to the CDF, including any useful documentation.  In cases where it seems appropriate to await the conclusion of the civil investigations in order to acquire their results, or for other reasons, the Ordinary or Hierarch would do well to seek the advice of the CDF in this regard.</a:t>
            </a:r>
          </a:p>
          <a:p>
            <a:pPr algn="just"/>
            <a:r>
              <a:rPr lang="en-US" dirty="0"/>
              <a:t>27. The investigation should be carried out with respect for the civil laws of each state (cf. art. 19 VELM).</a:t>
            </a:r>
            <a:endParaRPr lang="mt-MT" dirty="0"/>
          </a:p>
        </p:txBody>
      </p:sp>
    </p:spTree>
    <p:extLst>
      <p:ext uri="{BB962C8B-B14F-4D97-AF65-F5344CB8AC3E}">
        <p14:creationId xmlns:p14="http://schemas.microsoft.com/office/powerpoint/2010/main" val="3885230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mt-MT" dirty="0"/>
              <a:t>II. </a:t>
            </a:r>
            <a:r>
              <a:rPr lang="en-US" dirty="0"/>
              <a:t>What must be done when information is received about a possible delict</a:t>
            </a:r>
            <a:r>
              <a:rPr lang="mt-MT" dirty="0"/>
              <a:t>?</a:t>
            </a:r>
            <a:r>
              <a:rPr lang="en-US" dirty="0"/>
              <a:t> </a:t>
            </a:r>
            <a:r>
              <a:rPr lang="mt-MT" dirty="0"/>
              <a:t>(Par. 9 – Par. 31)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lstStyle/>
          <a:p>
            <a:pPr marL="0" indent="0">
              <a:buNone/>
            </a:pPr>
            <a:r>
              <a:rPr lang="en-US" dirty="0"/>
              <a:t>B/ WHAT ACTIONS SHOULD BE TAKEN UPON RECEIVING A </a:t>
            </a:r>
            <a:r>
              <a:rPr lang="en-US" i="1" dirty="0"/>
              <a:t>NOTITIA DE DELICTO</a:t>
            </a:r>
            <a:r>
              <a:rPr lang="en-US" dirty="0"/>
              <a:t>? (PAR. 16 – PAR. 31)</a:t>
            </a:r>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160420" y="2594344"/>
            <a:ext cx="11774905" cy="4263655"/>
          </a:xfrm>
          <a:prstGeom prst="rect">
            <a:avLst/>
          </a:prstGeom>
        </p:spPr>
        <p:txBody>
          <a:bodyPr vert="horz" wrap="square" lIns="0" tIns="0" rIns="0" bIns="0" rtlCol="0">
            <a:normAutofit fontScale="62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28. For the delicts considered here, it should be noted that the terms of prescription for the criminal action have varied significantly over time.  The terms currently in effect are defined by art. 7 SST.[1]  Yet since art. 7 § 1 SST permits the CDF to derogate from prescription in individual cases, an Ordinary or Hierarch who has determined that the times for prescription have elapsed must still respond to the </a:t>
            </a:r>
            <a:r>
              <a:rPr lang="en-US" i="1" dirty="0"/>
              <a:t>notitia de delicto </a:t>
            </a:r>
            <a:r>
              <a:rPr lang="en-US" dirty="0"/>
              <a:t>and carry out the eventual preliminary investigation, communicating its results to the CDF, which is competent to decide whether prescription is to be retained or to grant a derogation from it.  </a:t>
            </a:r>
            <a:r>
              <a:rPr lang="en-US" b="1" u="sng" dirty="0"/>
              <a:t>In forwarding the acts, it would be helpful for the Ordinary or Hierarch to express his personal opinion regarding an eventual derogation, basing it on concrete circumstances </a:t>
            </a:r>
            <a:r>
              <a:rPr lang="en-US" dirty="0"/>
              <a:t>(e.g., cleric’s health status or age, cleric’s ability to exercise right of </a:t>
            </a:r>
            <a:r>
              <a:rPr lang="en-US" dirty="0" err="1"/>
              <a:t>self-defence</a:t>
            </a:r>
            <a:r>
              <a:rPr lang="en-US" dirty="0"/>
              <a:t>, harm caused by the alleged criminal act, scandal given).</a:t>
            </a:r>
          </a:p>
          <a:p>
            <a:pPr algn="just"/>
            <a:r>
              <a:rPr lang="en-US" dirty="0"/>
              <a:t>29. In these sensitive preliminary acts, the Ordinary or Hierarch can seek the advice of the CDF (as is possible at any time during the handling of a case) and freely consult with experts in canonical penal matters.  In the latter case, however, </a:t>
            </a:r>
            <a:r>
              <a:rPr lang="en-US" b="1" u="sng" dirty="0"/>
              <a:t>care should be taken to avoid any inappropriate or illicit diffusion of information to the public that could prejudice successive investigations or give the impression that the facts or the guilt of the cleric in question have already been determined with certainty.</a:t>
            </a:r>
          </a:p>
          <a:p>
            <a:pPr algn="just"/>
            <a:r>
              <a:rPr lang="en-US" dirty="0"/>
              <a:t>30. It should be noted that </a:t>
            </a:r>
            <a:r>
              <a:rPr lang="en-US" b="1" u="sng" dirty="0"/>
              <a:t>already in this phase one is bound to observe the secret of office</a:t>
            </a:r>
            <a:r>
              <a:rPr lang="en-US" dirty="0"/>
              <a:t>. It must be remembered, however, that an obligation of silence about the allegations cannot be imposed on the one reporting the matter, on a person who claims to have been harmed, and on witnesses.</a:t>
            </a:r>
          </a:p>
          <a:p>
            <a:pPr algn="just"/>
            <a:r>
              <a:rPr lang="en-US" dirty="0"/>
              <a:t>31. In accordance with art. 2 § 3 VELM, an Ordinary who has received a </a:t>
            </a:r>
            <a:r>
              <a:rPr lang="en-US" i="1" dirty="0"/>
              <a:t>notitia de delicto </a:t>
            </a:r>
            <a:r>
              <a:rPr lang="en-US" dirty="0"/>
              <a:t>must transmit it immediately to the Ordinary or Hierarch of the place where the events were said to have occurred, as well as to the proper Ordinary or Hierarch of the person reported, namely, in the case of a religious, to his major Superior, if the latter is his proper Ordinary, and in the case of a diocesan priest, to the Ordinary of the diocese or the eparchial Bishop of incardination.  In cases where the local Ordinary or Hierarch and the proper Ordinary or Hierarch are not the same person, it is preferable that they contact each other to determine which of them will carry out the investigation.  In cases where the report concerns a member of an Institute of Consecrated Life or a Society of Apostolic Life, the major Superior will also inform the supreme Moderator and, in the case of Institutes and Societies of diocesan right, also the respective Bishop.</a:t>
            </a:r>
          </a:p>
        </p:txBody>
      </p:sp>
    </p:spTree>
    <p:extLst>
      <p:ext uri="{BB962C8B-B14F-4D97-AF65-F5344CB8AC3E}">
        <p14:creationId xmlns:p14="http://schemas.microsoft.com/office/powerpoint/2010/main" val="350496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550863" y="2727158"/>
            <a:ext cx="11400132" cy="3365666"/>
          </a:xfrm>
        </p:spPr>
        <p:txBody>
          <a:bodyPr>
            <a:normAutofit fontScale="92500" lnSpcReduction="20000"/>
          </a:bodyPr>
          <a:lstStyle/>
          <a:p>
            <a:r>
              <a:rPr lang="mt-MT" dirty="0"/>
              <a:t>Before moving to the questions of this section, we will first see par. 32 that opens this section:</a:t>
            </a:r>
          </a:p>
          <a:p>
            <a:r>
              <a:rPr lang="en-US" dirty="0"/>
              <a:t>32. The preliminary investigation takes place in accordance with the criteria and procedures set forth in canon 1717 CIC or canon 1468 CCEO and cited below.</a:t>
            </a:r>
            <a:endParaRPr lang="mt-MT" dirty="0"/>
          </a:p>
          <a:p>
            <a:r>
              <a:rPr lang="en-US" dirty="0"/>
              <a:t>T</a:t>
            </a:r>
            <a:r>
              <a:rPr lang="en-MT" dirty="0"/>
              <a:t>his section consists of five questions:</a:t>
            </a:r>
          </a:p>
          <a:p>
            <a:pPr lvl="1"/>
            <a:r>
              <a:rPr lang="en-US" dirty="0"/>
              <a:t>a/ What is the preliminary investigation?</a:t>
            </a:r>
            <a:r>
              <a:rPr lang="mt-MT" dirty="0"/>
              <a:t> </a:t>
            </a:r>
            <a:r>
              <a:rPr lang="en-MT" dirty="0"/>
              <a:t>(Par. 33 – Par. 37)</a:t>
            </a:r>
          </a:p>
          <a:p>
            <a:pPr lvl="1"/>
            <a:r>
              <a:rPr lang="en-US" dirty="0"/>
              <a:t>b/ What juridical acts must be carried out to initiate the preliminary investigation?</a:t>
            </a:r>
            <a:r>
              <a:rPr lang="en-MT" dirty="0"/>
              <a:t> (Par. 38 – Par. 43)</a:t>
            </a:r>
          </a:p>
          <a:p>
            <a:pPr lvl="1"/>
            <a:r>
              <a:rPr lang="en-US" dirty="0"/>
              <a:t>c/ What complementary acts can or must be carried out during the preliminary investigation?</a:t>
            </a:r>
            <a:r>
              <a:rPr lang="en-MT" dirty="0"/>
              <a:t> (Par. 44 – Par. 60)</a:t>
            </a:r>
          </a:p>
          <a:p>
            <a:pPr lvl="1"/>
            <a:r>
              <a:rPr lang="en-US" dirty="0"/>
              <a:t>d/ How are precautionary measures imposed?</a:t>
            </a:r>
            <a:r>
              <a:rPr lang="en-MT" dirty="0"/>
              <a:t> (Par. 61 – Par. 65)</a:t>
            </a:r>
          </a:p>
          <a:p>
            <a:pPr lvl="1"/>
            <a:r>
              <a:rPr lang="en-US" dirty="0"/>
              <a:t>e/ What must be done to conclude the preliminary investigation?</a:t>
            </a:r>
            <a:r>
              <a:rPr lang="en-MT" dirty="0"/>
              <a:t> (Par. 66 – Par. 75)</a:t>
            </a:r>
          </a:p>
        </p:txBody>
      </p:sp>
    </p:spTree>
    <p:extLst>
      <p:ext uri="{BB962C8B-B14F-4D97-AF65-F5344CB8AC3E}">
        <p14:creationId xmlns:p14="http://schemas.microsoft.com/office/powerpoint/2010/main" val="379273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lstStyle/>
          <a:p>
            <a:pPr marL="0" indent="0">
              <a:buNone/>
            </a:pPr>
            <a:r>
              <a:rPr lang="en-US" dirty="0"/>
              <a:t>A/ WHAT IS THE PRELIMINARY INVESTIGATION? (PAR. 33 – PAR. 37)</a:t>
            </a:r>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208547" y="2562446"/>
            <a:ext cx="11774905" cy="4263655"/>
          </a:xfrm>
          <a:prstGeom prst="rect">
            <a:avLst/>
          </a:prstGeom>
        </p:spPr>
        <p:txBody>
          <a:bodyPr vert="horz" wrap="square" lIns="0" tIns="0" rIns="0" bIns="0" rtlCol="0">
            <a:normAutofit fontScale="70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mt-MT" dirty="0"/>
              <a:t>3</a:t>
            </a:r>
            <a:r>
              <a:rPr lang="en-US" dirty="0"/>
              <a:t>3. It must always be kept in mind that the preliminary investigation is not a trial, nor does it seek to attain moral certitude as to whether the alleged events occurred.  It serves:</a:t>
            </a:r>
            <a:endParaRPr lang="mt-MT" dirty="0"/>
          </a:p>
          <a:p>
            <a:pPr lvl="1" algn="just"/>
            <a:r>
              <a:rPr lang="en-US" dirty="0"/>
              <a:t>a/ to gather data useful for a more detailed examination of the </a:t>
            </a:r>
            <a:r>
              <a:rPr lang="en-US" i="1" dirty="0"/>
              <a:t>notitia de delicto</a:t>
            </a:r>
            <a:r>
              <a:rPr lang="en-US" dirty="0"/>
              <a:t>; and</a:t>
            </a:r>
            <a:endParaRPr lang="mt-MT" dirty="0"/>
          </a:p>
          <a:p>
            <a:pPr lvl="1" algn="just"/>
            <a:r>
              <a:rPr lang="en-US" dirty="0"/>
              <a:t>b/ to determine the plausibility of the report, that is, to determine that which is called </a:t>
            </a:r>
            <a:r>
              <a:rPr lang="en-US" i="1" dirty="0" err="1"/>
              <a:t>fumus</a:t>
            </a:r>
            <a:r>
              <a:rPr lang="en-US" i="1" dirty="0"/>
              <a:t> delicti</a:t>
            </a:r>
            <a:r>
              <a:rPr lang="en-US" dirty="0"/>
              <a:t>, namely the sufficient basis both in law and in fact so as to consider the accusation as having the semblance of truth.</a:t>
            </a:r>
          </a:p>
          <a:p>
            <a:pPr algn="just"/>
            <a:r>
              <a:rPr lang="en-US" dirty="0"/>
              <a:t>34. For this reason, as the canons cited in no. 32 indicate, the preliminary investigation should gather detailed information about the </a:t>
            </a:r>
            <a:r>
              <a:rPr lang="en-US" i="1" dirty="0"/>
              <a:t>notitia de delicto </a:t>
            </a:r>
            <a:r>
              <a:rPr lang="en-US" dirty="0"/>
              <a:t>with regard to </a:t>
            </a:r>
            <a:r>
              <a:rPr lang="en-US" b="1" u="sng" dirty="0"/>
              <a:t>facts</a:t>
            </a:r>
            <a:r>
              <a:rPr lang="en-US" dirty="0"/>
              <a:t>, </a:t>
            </a:r>
            <a:r>
              <a:rPr lang="en-US" b="1" u="sng" dirty="0"/>
              <a:t>circumstances</a:t>
            </a:r>
            <a:r>
              <a:rPr lang="en-US" dirty="0"/>
              <a:t> and </a:t>
            </a:r>
            <a:r>
              <a:rPr lang="en-US" b="1" u="sng" dirty="0"/>
              <a:t>imputability</a:t>
            </a:r>
            <a:r>
              <a:rPr lang="en-US" dirty="0"/>
              <a:t>.  It is not necessary at this phase to assemble complete elements of proof (e.g., testimonies, expert opinions), since this would be the task of an eventual subsequent penal procedure.  The important thing is to reconstruct, to the extent possible, the </a:t>
            </a:r>
            <a:r>
              <a:rPr lang="en-US" b="1" u="sng" dirty="0"/>
              <a:t>facts</a:t>
            </a:r>
            <a:r>
              <a:rPr lang="en-US" dirty="0"/>
              <a:t> on which the accusation is based, the </a:t>
            </a:r>
            <a:r>
              <a:rPr lang="en-US" b="1" u="sng" dirty="0"/>
              <a:t>number</a:t>
            </a:r>
            <a:r>
              <a:rPr lang="en-US" dirty="0"/>
              <a:t> and </a:t>
            </a:r>
            <a:r>
              <a:rPr lang="en-US" b="1" u="sng" dirty="0"/>
              <a:t>time</a:t>
            </a:r>
            <a:r>
              <a:rPr lang="en-US" dirty="0"/>
              <a:t> of the </a:t>
            </a:r>
            <a:r>
              <a:rPr lang="en-US" b="1" u="sng" dirty="0"/>
              <a:t>criminal</a:t>
            </a:r>
            <a:r>
              <a:rPr lang="en-US" dirty="0"/>
              <a:t> </a:t>
            </a:r>
            <a:r>
              <a:rPr lang="en-US" b="1" u="sng" dirty="0"/>
              <a:t>acts</a:t>
            </a:r>
            <a:r>
              <a:rPr lang="en-US" dirty="0"/>
              <a:t>, the circumstances in which </a:t>
            </a:r>
            <a:r>
              <a:rPr lang="en-US" b="1" u="sng" dirty="0"/>
              <a:t>they took place </a:t>
            </a:r>
            <a:r>
              <a:rPr lang="en-US" dirty="0"/>
              <a:t>and </a:t>
            </a:r>
            <a:r>
              <a:rPr lang="en-US" b="1" u="sng" dirty="0"/>
              <a:t>general details </a:t>
            </a:r>
            <a:r>
              <a:rPr lang="en-US" dirty="0"/>
              <a:t>about the </a:t>
            </a:r>
            <a:r>
              <a:rPr lang="en-US" b="1" u="sng" dirty="0"/>
              <a:t>alleged victims</a:t>
            </a:r>
            <a:r>
              <a:rPr lang="en-US" dirty="0"/>
              <a:t>, together with a </a:t>
            </a:r>
            <a:r>
              <a:rPr lang="en-US" b="1" u="sng" dirty="0"/>
              <a:t>preliminary evaluation </a:t>
            </a:r>
            <a:r>
              <a:rPr lang="en-US" dirty="0"/>
              <a:t>of the </a:t>
            </a:r>
            <a:r>
              <a:rPr lang="en-US" b="1" u="sng" dirty="0"/>
              <a:t>eventual physical</a:t>
            </a:r>
            <a:r>
              <a:rPr lang="en-US" dirty="0"/>
              <a:t>, </a:t>
            </a:r>
            <a:r>
              <a:rPr lang="en-US" b="1" u="sng" dirty="0"/>
              <a:t>psychological</a:t>
            </a:r>
            <a:r>
              <a:rPr lang="en-US" dirty="0"/>
              <a:t> and </a:t>
            </a:r>
            <a:r>
              <a:rPr lang="en-US" b="1" u="sng" dirty="0"/>
              <a:t>moral harm inflicted</a:t>
            </a:r>
            <a:r>
              <a:rPr lang="en-US" dirty="0"/>
              <a:t>.  Care should also be taken care to determine any possible relation to the sacramental internal forum (in this regard, however, account must be taken of the prescriptions of art. 24 SST[2]). </a:t>
            </a:r>
            <a:endParaRPr lang="mt-MT" dirty="0"/>
          </a:p>
          <a:p>
            <a:pPr algn="just"/>
            <a:r>
              <a:rPr lang="en-US" dirty="0"/>
              <a:t>At this point, any other delicts attributed to the accused (cf. art. 8 § 2 SST[3]) can be added, as well as any indication of problematic facts emerging from his biographical profile.  It can be useful to assemble testimonies and documents, of any kind or provenance (including the results of investigations or trials carried out by civil authorities), which may in fact prove helpful for substantiating and validating the plausibility of the accusation.  It is likewise possible at this point to indicate eventual exempting, mitigating or aggravating factors, as provided for by law.  It could also prove helpful to collect at this time testimonials of credibility with regard to the complainants and the alleged victims.  An Appendix to the present </a:t>
            </a:r>
            <a:r>
              <a:rPr lang="en-US" i="1" dirty="0" err="1"/>
              <a:t>Vademecum</a:t>
            </a:r>
            <a:r>
              <a:rPr lang="en-US" dirty="0"/>
              <a:t> contains a schematic outline of useful data that those carrying out the preliminary investigation will want to compile and have at hand (cf. no. 69).</a:t>
            </a:r>
          </a:p>
        </p:txBody>
      </p:sp>
      <p:grpSp>
        <p:nvGrpSpPr>
          <p:cNvPr id="4" name="Group 3">
            <a:extLst>
              <a:ext uri="{FF2B5EF4-FFF2-40B4-BE49-F238E27FC236}">
                <a16:creationId xmlns:a16="http://schemas.microsoft.com/office/drawing/2014/main" id="{BCE84DCF-E237-4E3A-BCB7-A452700F47A0}"/>
              </a:ext>
            </a:extLst>
          </p:cNvPr>
          <p:cNvGrpSpPr/>
          <p:nvPr/>
        </p:nvGrpSpPr>
        <p:grpSpPr>
          <a:xfrm>
            <a:off x="340477" y="219075"/>
            <a:ext cx="5317372" cy="4986842"/>
            <a:chOff x="340477" y="606371"/>
            <a:chExt cx="5317372" cy="4675746"/>
          </a:xfrm>
        </p:grpSpPr>
        <p:grpSp>
          <p:nvGrpSpPr>
            <p:cNvPr id="17" name="Group 16">
              <a:extLst>
                <a:ext uri="{FF2B5EF4-FFF2-40B4-BE49-F238E27FC236}">
                  <a16:creationId xmlns:a16="http://schemas.microsoft.com/office/drawing/2014/main" id="{7A5CD432-9249-4328-BC92-ED5611E03936}"/>
                </a:ext>
              </a:extLst>
            </p:cNvPr>
            <p:cNvGrpSpPr/>
            <p:nvPr/>
          </p:nvGrpSpPr>
          <p:grpSpPr>
            <a:xfrm>
              <a:off x="397753" y="2173736"/>
              <a:ext cx="2601410" cy="3108381"/>
              <a:chOff x="397753" y="2173736"/>
              <a:chExt cx="2601410" cy="3108381"/>
            </a:xfrm>
          </p:grpSpPr>
          <p:sp>
            <p:nvSpPr>
              <p:cNvPr id="7" name="Rectangle 6">
                <a:extLst>
                  <a:ext uri="{FF2B5EF4-FFF2-40B4-BE49-F238E27FC236}">
                    <a16:creationId xmlns:a16="http://schemas.microsoft.com/office/drawing/2014/main" id="{689E2B3C-E65A-48CB-BDA0-CF4FA156F060}"/>
                  </a:ext>
                </a:extLst>
              </p:cNvPr>
              <p:cNvSpPr/>
              <p:nvPr/>
            </p:nvSpPr>
            <p:spPr>
              <a:xfrm>
                <a:off x="397753" y="4997855"/>
                <a:ext cx="564272" cy="284262"/>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8" name="Connector: Elbow 7">
                <a:extLst>
                  <a:ext uri="{FF2B5EF4-FFF2-40B4-BE49-F238E27FC236}">
                    <a16:creationId xmlns:a16="http://schemas.microsoft.com/office/drawing/2014/main" id="{4C3AEDF5-20DD-4F1D-8867-E0DDEB37C81A}"/>
                  </a:ext>
                </a:extLst>
              </p:cNvPr>
              <p:cNvCxnSpPr>
                <a:cxnSpLocks/>
                <a:stCxn id="7" idx="1"/>
                <a:endCxn id="9" idx="2"/>
              </p:cNvCxnSpPr>
              <p:nvPr/>
            </p:nvCxnSpPr>
            <p:spPr>
              <a:xfrm rot="10800000" flipH="1">
                <a:off x="397753" y="2173736"/>
                <a:ext cx="2601410" cy="2966251"/>
              </a:xfrm>
              <a:prstGeom prst="bentConnector4">
                <a:avLst>
                  <a:gd name="adj1" fmla="val -3662"/>
                  <a:gd name="adj2" fmla="val 45653"/>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
          <p:nvSpPr>
            <p:cNvPr id="9" name="Rectangle: Rounded Corners 8">
              <a:extLst>
                <a:ext uri="{FF2B5EF4-FFF2-40B4-BE49-F238E27FC236}">
                  <a16:creationId xmlns:a16="http://schemas.microsoft.com/office/drawing/2014/main" id="{CB8DA3A2-2F21-4115-A29A-621929E63C79}"/>
                </a:ext>
              </a:extLst>
            </p:cNvPr>
            <p:cNvSpPr/>
            <p:nvPr/>
          </p:nvSpPr>
          <p:spPr>
            <a:xfrm>
              <a:off x="340477" y="606371"/>
              <a:ext cx="5317372" cy="1567364"/>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Art. 24 SST - §1. In cases concerning the delicts mentioned in art. 4 § 1, the Tribunal cannot indicate the name of the accuser to either the accused or his patron unless the accuser has expressly consented. § 2. This same Tribunal must consider the particular importance of the question concerning the credibility of the accuser. § 3. Nevertheless, it must always be observed that any danger of violating the sacramental seal is altogether avoided.</a:t>
              </a:r>
              <a:endParaRPr lang="en-MT" sz="1400" dirty="0">
                <a:solidFill>
                  <a:schemeClr val="tx1">
                    <a:alpha val="60000"/>
                  </a:schemeClr>
                </a:solidFill>
              </a:endParaRPr>
            </a:p>
          </p:txBody>
        </p:sp>
      </p:grpSp>
      <p:grpSp>
        <p:nvGrpSpPr>
          <p:cNvPr id="6" name="Group 5">
            <a:extLst>
              <a:ext uri="{FF2B5EF4-FFF2-40B4-BE49-F238E27FC236}">
                <a16:creationId xmlns:a16="http://schemas.microsoft.com/office/drawing/2014/main" id="{B1401F45-6F0D-43B5-B138-3274184846F5}"/>
              </a:ext>
            </a:extLst>
          </p:cNvPr>
          <p:cNvGrpSpPr/>
          <p:nvPr/>
        </p:nvGrpSpPr>
        <p:grpSpPr>
          <a:xfrm>
            <a:off x="4610100" y="1082676"/>
            <a:ext cx="7381415" cy="4626250"/>
            <a:chOff x="4610100" y="1082676"/>
            <a:chExt cx="7381415" cy="4626250"/>
          </a:xfrm>
        </p:grpSpPr>
        <p:grpSp>
          <p:nvGrpSpPr>
            <p:cNvPr id="34" name="Group 33">
              <a:extLst>
                <a:ext uri="{FF2B5EF4-FFF2-40B4-BE49-F238E27FC236}">
                  <a16:creationId xmlns:a16="http://schemas.microsoft.com/office/drawing/2014/main" id="{79F76475-9664-40D3-8126-FC0BB961258E}"/>
                </a:ext>
              </a:extLst>
            </p:cNvPr>
            <p:cNvGrpSpPr/>
            <p:nvPr/>
          </p:nvGrpSpPr>
          <p:grpSpPr>
            <a:xfrm>
              <a:off x="4610100" y="2414676"/>
              <a:ext cx="5681934" cy="3294250"/>
              <a:chOff x="4667250" y="2414676"/>
              <a:chExt cx="5681934" cy="3294250"/>
            </a:xfrm>
          </p:grpSpPr>
          <p:sp>
            <p:nvSpPr>
              <p:cNvPr id="19" name="Rectangle 18">
                <a:extLst>
                  <a:ext uri="{FF2B5EF4-FFF2-40B4-BE49-F238E27FC236}">
                    <a16:creationId xmlns:a16="http://schemas.microsoft.com/office/drawing/2014/main" id="{8D94C5AF-1F52-40B7-813D-10C39CB74121}"/>
                  </a:ext>
                </a:extLst>
              </p:cNvPr>
              <p:cNvSpPr/>
              <p:nvPr/>
            </p:nvSpPr>
            <p:spPr>
              <a:xfrm>
                <a:off x="4667250" y="5424664"/>
                <a:ext cx="1519652" cy="284262"/>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20" name="Connector: Elbow 19">
                <a:extLst>
                  <a:ext uri="{FF2B5EF4-FFF2-40B4-BE49-F238E27FC236}">
                    <a16:creationId xmlns:a16="http://schemas.microsoft.com/office/drawing/2014/main" id="{4A9B8AD5-0E8E-42C7-B7B2-E616B299CB2F}"/>
                  </a:ext>
                </a:extLst>
              </p:cNvPr>
              <p:cNvCxnSpPr>
                <a:cxnSpLocks/>
                <a:stCxn id="19" idx="0"/>
                <a:endCxn id="21" idx="2"/>
              </p:cNvCxnSpPr>
              <p:nvPr/>
            </p:nvCxnSpPr>
            <p:spPr>
              <a:xfrm rot="5400000" flipH="1" flipV="1">
                <a:off x="6383136" y="1458616"/>
                <a:ext cx="3009988" cy="4922108"/>
              </a:xfrm>
              <a:prstGeom prst="bentConnector3">
                <a:avLst>
                  <a:gd name="adj1" fmla="val 55380"/>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
          <p:nvSpPr>
            <p:cNvPr id="21" name="Rectangle: Rounded Corners 20">
              <a:extLst>
                <a:ext uri="{FF2B5EF4-FFF2-40B4-BE49-F238E27FC236}">
                  <a16:creationId xmlns:a16="http://schemas.microsoft.com/office/drawing/2014/main" id="{8FC74DA1-5E63-4F91-89F6-268D9D774683}"/>
                </a:ext>
              </a:extLst>
            </p:cNvPr>
            <p:cNvSpPr/>
            <p:nvPr/>
          </p:nvSpPr>
          <p:spPr>
            <a:xfrm>
              <a:off x="8706852" y="1082676"/>
              <a:ext cx="3284663" cy="1332000"/>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[3]  Art. 8 SST - § 2. This Supreme Tribunal also judges other delicts of which a defendant is accused by the Promotor of Justice, by reason of connection of person and complicity.</a:t>
              </a:r>
              <a:endParaRPr lang="en-MT" sz="1400" dirty="0">
                <a:solidFill>
                  <a:schemeClr val="tx1">
                    <a:alpha val="60000"/>
                  </a:schemeClr>
                </a:solidFill>
              </a:endParaRPr>
            </a:p>
          </p:txBody>
        </p:sp>
      </p:grpSp>
    </p:spTree>
    <p:extLst>
      <p:ext uri="{BB962C8B-B14F-4D97-AF65-F5344CB8AC3E}">
        <p14:creationId xmlns:p14="http://schemas.microsoft.com/office/powerpoint/2010/main" val="2021587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Effect transition="in" filter="fade">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Effect transition="in" filter="fade">
                                      <p:cBhvr>
                                        <p:cTn id="25" dur="500"/>
                                        <p:tgtEl>
                                          <p:spTgt spid="5">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500"/>
                                        <p:tgtEl>
                                          <p:spTgt spid="5">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lstStyle/>
          <a:p>
            <a:pPr marL="0" indent="0">
              <a:buNone/>
            </a:pPr>
            <a:r>
              <a:rPr lang="en-US" dirty="0"/>
              <a:t>A/ WHAT IS THE PRELIMINARY INVESTIGATION? (PAR. 33 – PAR. 37)</a:t>
            </a:r>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208547" y="2562446"/>
            <a:ext cx="11774905" cy="4263655"/>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35. If, in the course of the preliminary investigation, other </a:t>
            </a:r>
            <a:r>
              <a:rPr lang="en-US" i="1" dirty="0"/>
              <a:t>notitiae de delicto </a:t>
            </a:r>
            <a:r>
              <a:rPr lang="en-US" dirty="0"/>
              <a:t>become known, these must also be looked into </a:t>
            </a:r>
            <a:r>
              <a:rPr lang="en-US" b="1" u="sng" dirty="0"/>
              <a:t>as part of the same investigation</a:t>
            </a:r>
            <a:r>
              <a:rPr lang="en-US" dirty="0"/>
              <a:t>.</a:t>
            </a:r>
          </a:p>
          <a:p>
            <a:pPr algn="just"/>
            <a:r>
              <a:rPr lang="en-US" dirty="0"/>
              <a:t>36. As mentioned above, the acquisition of the results of </a:t>
            </a:r>
            <a:r>
              <a:rPr lang="en-US" b="1" u="sng" dirty="0"/>
              <a:t>civil investigations</a:t>
            </a:r>
            <a:r>
              <a:rPr lang="en-US" dirty="0"/>
              <a:t> (or of an entire trial before a tribunal of the state) could make the </a:t>
            </a:r>
            <a:r>
              <a:rPr lang="en-US" b="1" u="sng" dirty="0"/>
              <a:t>preliminary canonical investigation unnecessary</a:t>
            </a:r>
            <a:r>
              <a:rPr lang="en-US" dirty="0"/>
              <a:t>.  Due care must be taken, however, by those who must carry out the preliminary investigation to examine the civil investigation, since </a:t>
            </a:r>
            <a:r>
              <a:rPr lang="en-US" b="1" u="sng" dirty="0"/>
              <a:t>the criteria used in the latter </a:t>
            </a:r>
            <a:r>
              <a:rPr lang="en-US" dirty="0"/>
              <a:t>(with regard, for example, to terms of prescription, the typology of the crime, the age of the victim, etc.) </a:t>
            </a:r>
            <a:r>
              <a:rPr lang="en-US" b="1" u="sng" dirty="0"/>
              <a:t>can vary significantly with respect to the norms of canon law</a:t>
            </a:r>
            <a:r>
              <a:rPr lang="en-US" dirty="0"/>
              <a:t>.  In these situations too, it can be advisable, in case of doubt, to consult with the CDF.</a:t>
            </a:r>
          </a:p>
          <a:p>
            <a:pPr algn="just"/>
            <a:r>
              <a:rPr lang="en-US" dirty="0"/>
              <a:t>37. The preliminary investigation could also prove unnecessary in the case of a notorious and indisputable crime (given, for example, the acquisition of the civil proceedings or an admission on the part of the cleric).</a:t>
            </a:r>
          </a:p>
        </p:txBody>
      </p:sp>
      <p:grpSp>
        <p:nvGrpSpPr>
          <p:cNvPr id="12" name="Group 11">
            <a:extLst>
              <a:ext uri="{FF2B5EF4-FFF2-40B4-BE49-F238E27FC236}">
                <a16:creationId xmlns:a16="http://schemas.microsoft.com/office/drawing/2014/main" id="{5761C241-4673-49F5-95D4-12E201AC5179}"/>
              </a:ext>
            </a:extLst>
          </p:cNvPr>
          <p:cNvGrpSpPr/>
          <p:nvPr/>
        </p:nvGrpSpPr>
        <p:grpSpPr>
          <a:xfrm>
            <a:off x="8520112" y="2468240"/>
            <a:ext cx="1614488" cy="3561084"/>
            <a:chOff x="8520112" y="2468240"/>
            <a:chExt cx="1614488" cy="3561084"/>
          </a:xfrm>
        </p:grpSpPr>
        <p:sp>
          <p:nvSpPr>
            <p:cNvPr id="14" name="Rectangle 13">
              <a:extLst>
                <a:ext uri="{FF2B5EF4-FFF2-40B4-BE49-F238E27FC236}">
                  <a16:creationId xmlns:a16="http://schemas.microsoft.com/office/drawing/2014/main" id="{88C4ED48-8327-434A-8E2E-0B6DF4B86484}"/>
                </a:ext>
              </a:extLst>
            </p:cNvPr>
            <p:cNvSpPr/>
            <p:nvPr/>
          </p:nvSpPr>
          <p:spPr>
            <a:xfrm>
              <a:off x="9017878" y="5731279"/>
              <a:ext cx="1116722" cy="29804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15" name="Connector: Elbow 14">
              <a:extLst>
                <a:ext uri="{FF2B5EF4-FFF2-40B4-BE49-F238E27FC236}">
                  <a16:creationId xmlns:a16="http://schemas.microsoft.com/office/drawing/2014/main" id="{96B925C1-6F6D-4C4D-AE8C-BE272558AC9E}"/>
                </a:ext>
              </a:extLst>
            </p:cNvPr>
            <p:cNvCxnSpPr>
              <a:cxnSpLocks/>
              <a:stCxn id="14" idx="1"/>
              <a:endCxn id="16" idx="2"/>
            </p:cNvCxnSpPr>
            <p:nvPr/>
          </p:nvCxnSpPr>
          <p:spPr>
            <a:xfrm rot="10800000">
              <a:off x="8520112" y="2468240"/>
              <a:ext cx="497766" cy="3412062"/>
            </a:xfrm>
            <a:prstGeom prst="bentConnector2">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
        <p:nvSpPr>
          <p:cNvPr id="16" name="Rectangle: Rounded Corners 15">
            <a:extLst>
              <a:ext uri="{FF2B5EF4-FFF2-40B4-BE49-F238E27FC236}">
                <a16:creationId xmlns:a16="http://schemas.microsoft.com/office/drawing/2014/main" id="{9433C944-39CA-4471-B534-61562DF24576}"/>
              </a:ext>
            </a:extLst>
          </p:cNvPr>
          <p:cNvSpPr/>
          <p:nvPr/>
        </p:nvSpPr>
        <p:spPr>
          <a:xfrm>
            <a:off x="7648575" y="1237480"/>
            <a:ext cx="1743074" cy="1230760"/>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mt-MT" sz="1400" dirty="0">
                <a:solidFill>
                  <a:schemeClr val="tx1">
                    <a:alpha val="60000"/>
                  </a:schemeClr>
                </a:solidFill>
              </a:rPr>
              <a:t>i.e. Famous or widely known for doing something bad (e.g. Excessive alcoholism, etc..)</a:t>
            </a:r>
            <a:endParaRPr lang="en-MT" sz="1400" dirty="0">
              <a:solidFill>
                <a:schemeClr val="tx1">
                  <a:alpha val="60000"/>
                </a:schemeClr>
              </a:solidFill>
            </a:endParaRPr>
          </a:p>
        </p:txBody>
      </p:sp>
      <p:grpSp>
        <p:nvGrpSpPr>
          <p:cNvPr id="32" name="Group 31">
            <a:extLst>
              <a:ext uri="{FF2B5EF4-FFF2-40B4-BE49-F238E27FC236}">
                <a16:creationId xmlns:a16="http://schemas.microsoft.com/office/drawing/2014/main" id="{95835C2E-EACD-493F-96B4-21D89A8C3087}"/>
              </a:ext>
            </a:extLst>
          </p:cNvPr>
          <p:cNvGrpSpPr/>
          <p:nvPr/>
        </p:nvGrpSpPr>
        <p:grpSpPr>
          <a:xfrm>
            <a:off x="10632366" y="2116954"/>
            <a:ext cx="1365607" cy="3912370"/>
            <a:chOff x="10632366" y="2116954"/>
            <a:chExt cx="1365607" cy="3912370"/>
          </a:xfrm>
        </p:grpSpPr>
        <p:sp>
          <p:nvSpPr>
            <p:cNvPr id="23" name="Rectangle 22">
              <a:extLst>
                <a:ext uri="{FF2B5EF4-FFF2-40B4-BE49-F238E27FC236}">
                  <a16:creationId xmlns:a16="http://schemas.microsoft.com/office/drawing/2014/main" id="{2A501150-BB0F-41B5-B99C-886CDE4EA03D}"/>
                </a:ext>
              </a:extLst>
            </p:cNvPr>
            <p:cNvSpPr/>
            <p:nvPr/>
          </p:nvSpPr>
          <p:spPr>
            <a:xfrm>
              <a:off x="10632366" y="5731279"/>
              <a:ext cx="1365605" cy="29804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24" name="Connector: Elbow 23">
              <a:extLst>
                <a:ext uri="{FF2B5EF4-FFF2-40B4-BE49-F238E27FC236}">
                  <a16:creationId xmlns:a16="http://schemas.microsoft.com/office/drawing/2014/main" id="{4B1A6431-2A2B-437D-BBED-EBDB6E982FA1}"/>
                </a:ext>
              </a:extLst>
            </p:cNvPr>
            <p:cNvCxnSpPr>
              <a:cxnSpLocks/>
              <a:endCxn id="25" idx="3"/>
            </p:cNvCxnSpPr>
            <p:nvPr/>
          </p:nvCxnSpPr>
          <p:spPr>
            <a:xfrm rot="16200000" flipV="1">
              <a:off x="10007908" y="3890237"/>
              <a:ext cx="3763348" cy="216782"/>
            </a:xfrm>
            <a:prstGeom prst="bentConnector2">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
        <p:nvSpPr>
          <p:cNvPr id="25" name="Rectangle: Rounded Corners 24">
            <a:extLst>
              <a:ext uri="{FF2B5EF4-FFF2-40B4-BE49-F238E27FC236}">
                <a16:creationId xmlns:a16="http://schemas.microsoft.com/office/drawing/2014/main" id="{DB74AB8E-5010-4D4F-B993-4F648594F115}"/>
              </a:ext>
            </a:extLst>
          </p:cNvPr>
          <p:cNvSpPr/>
          <p:nvPr/>
        </p:nvSpPr>
        <p:spPr>
          <a:xfrm>
            <a:off x="10448924" y="1765668"/>
            <a:ext cx="1332267" cy="702571"/>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mt-MT" sz="1400" dirty="0">
                <a:solidFill>
                  <a:schemeClr val="tx1">
                    <a:alpha val="60000"/>
                  </a:schemeClr>
                </a:solidFill>
              </a:rPr>
              <a:t>Unable to be challenged or denied!</a:t>
            </a:r>
            <a:endParaRPr lang="en-MT" sz="1400" dirty="0">
              <a:solidFill>
                <a:schemeClr val="tx1">
                  <a:alpha val="60000"/>
                </a:schemeClr>
              </a:solidFill>
            </a:endParaRPr>
          </a:p>
        </p:txBody>
      </p:sp>
    </p:spTree>
    <p:extLst>
      <p:ext uri="{BB962C8B-B14F-4D97-AF65-F5344CB8AC3E}">
        <p14:creationId xmlns:p14="http://schemas.microsoft.com/office/powerpoint/2010/main" val="1138854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fade">
                                      <p:cBhvr>
                                        <p:cTn id="32" dur="5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98A3E-1591-4E10-9FDD-687E8143AF02}"/>
              </a:ext>
            </a:extLst>
          </p:cNvPr>
          <p:cNvSpPr>
            <a:spLocks noGrp="1"/>
          </p:cNvSpPr>
          <p:nvPr>
            <p:ph type="title"/>
          </p:nvPr>
        </p:nvSpPr>
        <p:spPr/>
        <p:txBody>
          <a:bodyPr/>
          <a:lstStyle/>
          <a:p>
            <a:r>
              <a:rPr lang="en-US" dirty="0"/>
              <a:t>What is </a:t>
            </a:r>
            <a:r>
              <a:rPr lang="en-US" i="1" dirty="0" err="1"/>
              <a:t>Vademecum</a:t>
            </a:r>
            <a:r>
              <a:rPr lang="en-US" dirty="0"/>
              <a:t> about?</a:t>
            </a:r>
            <a:endParaRPr lang="en-MT" dirty="0"/>
          </a:p>
        </p:txBody>
      </p:sp>
      <p:sp>
        <p:nvSpPr>
          <p:cNvPr id="3" name="Content Placeholder 2">
            <a:extLst>
              <a:ext uri="{FF2B5EF4-FFF2-40B4-BE49-F238E27FC236}">
                <a16:creationId xmlns:a16="http://schemas.microsoft.com/office/drawing/2014/main" id="{7041A919-562E-4155-9EE7-36E41203BFCA}"/>
              </a:ext>
            </a:extLst>
          </p:cNvPr>
          <p:cNvSpPr>
            <a:spLocks noGrp="1"/>
          </p:cNvSpPr>
          <p:nvPr>
            <p:ph idx="1"/>
          </p:nvPr>
        </p:nvSpPr>
        <p:spPr>
          <a:xfrm>
            <a:off x="550863" y="2294021"/>
            <a:ext cx="6363284" cy="4347411"/>
          </a:xfrm>
        </p:spPr>
        <p:txBody>
          <a:bodyPr>
            <a:normAutofit lnSpcReduction="10000"/>
          </a:bodyPr>
          <a:lstStyle/>
          <a:p>
            <a:pPr algn="just"/>
            <a:r>
              <a:rPr lang="en-US" dirty="0"/>
              <a:t>It was issued by the CDF on 16</a:t>
            </a:r>
            <a:r>
              <a:rPr lang="en-US" baseline="30000" dirty="0"/>
              <a:t>th</a:t>
            </a:r>
            <a:r>
              <a:rPr lang="en-US" dirty="0"/>
              <a:t> July 2019</a:t>
            </a:r>
            <a:r>
              <a:rPr lang="mt-MT" dirty="0"/>
              <a:t>.</a:t>
            </a:r>
            <a:endParaRPr lang="en-US" dirty="0"/>
          </a:p>
          <a:p>
            <a:pPr algn="just"/>
            <a:r>
              <a:rPr lang="en-US" dirty="0"/>
              <a:t>To discuss “on certain points of procedure in treating cases of sexual abuse of minors committed by clerics</a:t>
            </a:r>
            <a:r>
              <a:rPr lang="mt-MT" dirty="0"/>
              <a:t>.</a:t>
            </a:r>
            <a:r>
              <a:rPr lang="en-US" dirty="0"/>
              <a:t>”</a:t>
            </a:r>
          </a:p>
          <a:p>
            <a:pPr algn="just"/>
            <a:r>
              <a:rPr lang="en-US" dirty="0"/>
              <a:t>It consists of guidelines that one can consider a “go with me</a:t>
            </a:r>
            <a:r>
              <a:rPr lang="mt-MT" dirty="0"/>
              <a:t>” </a:t>
            </a:r>
            <a:r>
              <a:rPr lang="en-US" dirty="0"/>
              <a:t>kind of guidelines (i.e. something to always carry with you as is the proper definition from Latin: ‘vade’ = go, ‘mecum’ = with me).</a:t>
            </a:r>
          </a:p>
          <a:p>
            <a:pPr algn="just"/>
            <a:r>
              <a:rPr lang="en-US" dirty="0"/>
              <a:t>There are 9 Subtitles with 164 paragraphs.</a:t>
            </a:r>
          </a:p>
          <a:p>
            <a:pPr algn="just"/>
            <a:r>
              <a:rPr lang="en-US" dirty="0"/>
              <a:t>At the end of the online version, there is also the form to be filled in case of sexual abuses.</a:t>
            </a:r>
          </a:p>
          <a:p>
            <a:pPr algn="just"/>
            <a:endParaRPr lang="en-US" dirty="0"/>
          </a:p>
        </p:txBody>
      </p:sp>
      <p:pic>
        <p:nvPicPr>
          <p:cNvPr id="4" name="Picture 3">
            <a:extLst>
              <a:ext uri="{FF2B5EF4-FFF2-40B4-BE49-F238E27FC236}">
                <a16:creationId xmlns:a16="http://schemas.microsoft.com/office/drawing/2014/main" id="{8662873D-D997-4FC8-9CAF-F5375BCBE85B}"/>
              </a:ext>
            </a:extLst>
          </p:cNvPr>
          <p:cNvPicPr>
            <a:picLocks noChangeAspect="1"/>
          </p:cNvPicPr>
          <p:nvPr/>
        </p:nvPicPr>
        <p:blipFill>
          <a:blip r:embed="rId2"/>
          <a:stretch>
            <a:fillRect/>
          </a:stretch>
        </p:blipFill>
        <p:spPr>
          <a:xfrm>
            <a:off x="8144196" y="332873"/>
            <a:ext cx="3283016" cy="6192253"/>
          </a:xfrm>
          <a:prstGeom prst="rect">
            <a:avLst/>
          </a:prstGeom>
        </p:spPr>
      </p:pic>
    </p:spTree>
    <p:extLst>
      <p:ext uri="{BB962C8B-B14F-4D97-AF65-F5344CB8AC3E}">
        <p14:creationId xmlns:p14="http://schemas.microsoft.com/office/powerpoint/2010/main" val="1248205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fontScale="85000" lnSpcReduction="10000"/>
          </a:bodyPr>
          <a:lstStyle/>
          <a:p>
            <a:pPr marL="0" indent="0">
              <a:buNone/>
            </a:pPr>
            <a:r>
              <a:rPr lang="en-US" dirty="0"/>
              <a:t>B/ WHAT JURIDICAL ACTS MUST BE CARRIED OUT TO INITIATE THE PRELIMINARY INVESTIGATION?</a:t>
            </a:r>
            <a:r>
              <a:rPr lang="mt-MT" dirty="0"/>
              <a:t> (PAR. 38 – PAR. 43)</a:t>
            </a:r>
            <a:endParaRPr lang="en-US" dirty="0"/>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493713" y="2562446"/>
            <a:ext cx="11035129" cy="4038379"/>
          </a:xfrm>
          <a:prstGeom prst="rect">
            <a:avLst/>
          </a:prstGeom>
        </p:spPr>
        <p:txBody>
          <a:bodyPr vert="horz" wrap="square" lIns="0" tIns="0" rIns="0" bIns="0" rtlCol="0">
            <a:normAutofit fontScale="70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38. If the competent Ordinary or Hierarch considers it appropriate to enlist another suitable person to carry out the investigation (cf. no. 21), he is to select him or her using the criteria indicated by canons 1428 §§ 1-2 CIC or 1093 CCEO.[4]</a:t>
            </a:r>
          </a:p>
          <a:p>
            <a:pPr algn="just"/>
            <a:r>
              <a:rPr lang="en-US" dirty="0"/>
              <a:t>39. In appointing the person who carries out the investigation, and taking into account the cooperation that can be offered by lay persons in accordance with canons 228 CIC and 408 CCEO (cf. art. 13 VELM), the Ordinary or Hierarch should keep in mind that, according to canons 1717 § 3 CIC and 1468 § 3 CCEO, if a penal judicial process is then initiated, that same person cannot act as a judge in the matter.  Sound practice suggests that the same criterion be used in appointing the Delegate and the Assessors in the case of an extrajudicial process.</a:t>
            </a:r>
          </a:p>
          <a:p>
            <a:pPr algn="just"/>
            <a:r>
              <a:rPr lang="en-US" dirty="0"/>
              <a:t>40. In accordance with canons 1719 CIC and 1470 CCEO, the Ordinary or Hierarch is to issue a </a:t>
            </a:r>
            <a:r>
              <a:rPr lang="en-US" b="1" u="sng" dirty="0"/>
              <a:t>decree opening the preliminary investigation</a:t>
            </a:r>
            <a:r>
              <a:rPr lang="en-US" dirty="0"/>
              <a:t>, in which he </a:t>
            </a:r>
            <a:r>
              <a:rPr lang="en-US" b="1" u="sng" dirty="0"/>
              <a:t>names the person conducting the investigation</a:t>
            </a:r>
            <a:r>
              <a:rPr lang="en-US" dirty="0"/>
              <a:t> and </a:t>
            </a:r>
            <a:r>
              <a:rPr lang="en-US" b="1" u="sng" dirty="0"/>
              <a:t>indicates in the text that he or she enjoys the powers </a:t>
            </a:r>
            <a:r>
              <a:rPr lang="en-US" dirty="0"/>
              <a:t>referred to in canon 1717 § 3 CIC or 1468 § 3 CCEO.</a:t>
            </a:r>
          </a:p>
          <a:p>
            <a:pPr algn="just"/>
            <a:r>
              <a:rPr lang="en-US" dirty="0"/>
              <a:t>41. Although not expressly provided for by law, it is advisable that a priest notary be appointed (cf. canon 483 § 2 CIC and canon 253 § 2 CCEO, where other criteria are indicated for the choice), who assists the person conducting the preliminary investigation, for the purpose of ensuring the authenticity of the acts which have been drawn up (cf. canons 1437 § 2 CIC and 1101 § 2 CCEO).</a:t>
            </a:r>
          </a:p>
          <a:p>
            <a:pPr algn="just"/>
            <a:r>
              <a:rPr lang="en-US" dirty="0"/>
              <a:t>42. It should be noted, however, that since </a:t>
            </a:r>
            <a:r>
              <a:rPr lang="en-US" b="1" u="sng" dirty="0"/>
              <a:t>these are not the acts of a process</a:t>
            </a:r>
            <a:r>
              <a:rPr lang="en-US" dirty="0"/>
              <a:t>, </a:t>
            </a:r>
            <a:r>
              <a:rPr lang="en-US" b="1" u="sng" dirty="0"/>
              <a:t>the presence of the notary is not necessary for their validity</a:t>
            </a:r>
            <a:r>
              <a:rPr lang="en-US" dirty="0"/>
              <a:t>.</a:t>
            </a:r>
          </a:p>
          <a:p>
            <a:pPr algn="just"/>
            <a:r>
              <a:rPr lang="en-US" dirty="0"/>
              <a:t>43. In the investigative phase the appointment of a promoter of justice is not foreseen.</a:t>
            </a:r>
          </a:p>
        </p:txBody>
      </p:sp>
      <p:grpSp>
        <p:nvGrpSpPr>
          <p:cNvPr id="22" name="Group 21">
            <a:extLst>
              <a:ext uri="{FF2B5EF4-FFF2-40B4-BE49-F238E27FC236}">
                <a16:creationId xmlns:a16="http://schemas.microsoft.com/office/drawing/2014/main" id="{CCD9388D-9D10-459B-B6FB-B4E32DF31EB0}"/>
              </a:ext>
            </a:extLst>
          </p:cNvPr>
          <p:cNvGrpSpPr/>
          <p:nvPr/>
        </p:nvGrpSpPr>
        <p:grpSpPr>
          <a:xfrm>
            <a:off x="4951705" y="1802240"/>
            <a:ext cx="6973593" cy="1121935"/>
            <a:chOff x="4951705" y="1802240"/>
            <a:chExt cx="6973593" cy="1121935"/>
          </a:xfrm>
        </p:grpSpPr>
        <p:sp>
          <p:nvSpPr>
            <p:cNvPr id="17" name="Rectangle 16">
              <a:extLst>
                <a:ext uri="{FF2B5EF4-FFF2-40B4-BE49-F238E27FC236}">
                  <a16:creationId xmlns:a16="http://schemas.microsoft.com/office/drawing/2014/main" id="{6EFFE30D-85F8-416B-9257-3225D61EE2C8}"/>
                </a:ext>
              </a:extLst>
            </p:cNvPr>
            <p:cNvSpPr/>
            <p:nvPr/>
          </p:nvSpPr>
          <p:spPr>
            <a:xfrm>
              <a:off x="4951705" y="2691402"/>
              <a:ext cx="1210970" cy="232773"/>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18" name="Connector: Elbow 17">
              <a:extLst>
                <a:ext uri="{FF2B5EF4-FFF2-40B4-BE49-F238E27FC236}">
                  <a16:creationId xmlns:a16="http://schemas.microsoft.com/office/drawing/2014/main" id="{D49B57DE-16B9-403C-BC6B-A91886036D6D}"/>
                </a:ext>
              </a:extLst>
            </p:cNvPr>
            <p:cNvCxnSpPr>
              <a:cxnSpLocks/>
              <a:stCxn id="17" idx="2"/>
              <a:endCxn id="19" idx="3"/>
            </p:cNvCxnSpPr>
            <p:nvPr/>
          </p:nvCxnSpPr>
          <p:spPr>
            <a:xfrm rot="5400000" flipH="1" flipV="1">
              <a:off x="8180276" y="-820847"/>
              <a:ext cx="1121935" cy="6368109"/>
            </a:xfrm>
            <a:prstGeom prst="bentConnector4">
              <a:avLst>
                <a:gd name="adj1" fmla="val -8490"/>
                <a:gd name="adj2" fmla="val 102842"/>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Rectangle: Rounded Corners 18">
            <a:extLst>
              <a:ext uri="{FF2B5EF4-FFF2-40B4-BE49-F238E27FC236}">
                <a16:creationId xmlns:a16="http://schemas.microsoft.com/office/drawing/2014/main" id="{67162F98-7757-4030-BF61-853DDABE6D9D}"/>
              </a:ext>
            </a:extLst>
          </p:cNvPr>
          <p:cNvSpPr/>
          <p:nvPr/>
        </p:nvSpPr>
        <p:spPr>
          <a:xfrm>
            <a:off x="6162675" y="1136240"/>
            <a:ext cx="5762624" cy="1332000"/>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Can. 1428 §1. The judge or the president of a collegiate tribunal can designate an auditor, selected either from the judges of the tribunal or from persons the bishop approves for this function, to instruct the case.</a:t>
            </a:r>
          </a:p>
          <a:p>
            <a:pPr algn="just"/>
            <a:endParaRPr lang="en-US" sz="1400" dirty="0">
              <a:solidFill>
                <a:schemeClr val="tx1">
                  <a:alpha val="60000"/>
                </a:schemeClr>
              </a:solidFill>
            </a:endParaRPr>
          </a:p>
          <a:p>
            <a:pPr algn="just"/>
            <a:r>
              <a:rPr lang="en-US" sz="1400" dirty="0">
                <a:solidFill>
                  <a:schemeClr val="tx1">
                    <a:alpha val="60000"/>
                  </a:schemeClr>
                </a:solidFill>
              </a:rPr>
              <a:t>§2. The bishop can approve for the function of auditor clerics or lay persons outstanding for their good character, prudence, and doctrine.</a:t>
            </a:r>
            <a:endParaRPr lang="en-MT" sz="1400" dirty="0">
              <a:solidFill>
                <a:schemeClr val="tx1">
                  <a:alpha val="60000"/>
                </a:schemeClr>
              </a:solidFill>
            </a:endParaRPr>
          </a:p>
        </p:txBody>
      </p:sp>
      <p:grpSp>
        <p:nvGrpSpPr>
          <p:cNvPr id="41" name="Group 40">
            <a:extLst>
              <a:ext uri="{FF2B5EF4-FFF2-40B4-BE49-F238E27FC236}">
                <a16:creationId xmlns:a16="http://schemas.microsoft.com/office/drawing/2014/main" id="{1C94BE80-AAC9-4D03-B6BC-39E38DF73310}"/>
              </a:ext>
            </a:extLst>
          </p:cNvPr>
          <p:cNvGrpSpPr/>
          <p:nvPr/>
        </p:nvGrpSpPr>
        <p:grpSpPr>
          <a:xfrm>
            <a:off x="248654" y="961736"/>
            <a:ext cx="2913646" cy="2609904"/>
            <a:chOff x="248654" y="961736"/>
            <a:chExt cx="2913646" cy="2609904"/>
          </a:xfrm>
        </p:grpSpPr>
        <p:sp>
          <p:nvSpPr>
            <p:cNvPr id="28" name="Rectangle 27">
              <a:extLst>
                <a:ext uri="{FF2B5EF4-FFF2-40B4-BE49-F238E27FC236}">
                  <a16:creationId xmlns:a16="http://schemas.microsoft.com/office/drawing/2014/main" id="{0D830ACD-14E1-4E1C-89F9-DEDEB85661DF}"/>
                </a:ext>
              </a:extLst>
            </p:cNvPr>
            <p:cNvSpPr/>
            <p:nvPr/>
          </p:nvSpPr>
          <p:spPr>
            <a:xfrm>
              <a:off x="1951330" y="3338867"/>
              <a:ext cx="1210970" cy="232773"/>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a:p>
          </p:txBody>
        </p:sp>
        <p:cxnSp>
          <p:nvCxnSpPr>
            <p:cNvPr id="29" name="Connector: Elbow 28">
              <a:extLst>
                <a:ext uri="{FF2B5EF4-FFF2-40B4-BE49-F238E27FC236}">
                  <a16:creationId xmlns:a16="http://schemas.microsoft.com/office/drawing/2014/main" id="{267E3E39-AFF5-4F32-B56C-C9A0B4E001C2}"/>
                </a:ext>
              </a:extLst>
            </p:cNvPr>
            <p:cNvCxnSpPr>
              <a:cxnSpLocks/>
            </p:cNvCxnSpPr>
            <p:nvPr/>
          </p:nvCxnSpPr>
          <p:spPr>
            <a:xfrm rot="10800000">
              <a:off x="248654" y="961736"/>
              <a:ext cx="1702677" cy="2588768"/>
            </a:xfrm>
            <a:prstGeom prst="bentConnector3">
              <a:avLst>
                <a:gd name="adj1" fmla="val 109510"/>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
        <p:nvSpPr>
          <p:cNvPr id="30" name="Rectangle: Rounded Corners 29">
            <a:extLst>
              <a:ext uri="{FF2B5EF4-FFF2-40B4-BE49-F238E27FC236}">
                <a16:creationId xmlns:a16="http://schemas.microsoft.com/office/drawing/2014/main" id="{CB88E16D-8BCE-443D-A4B8-2682EB36166E}"/>
              </a:ext>
            </a:extLst>
          </p:cNvPr>
          <p:cNvSpPr/>
          <p:nvPr/>
        </p:nvSpPr>
        <p:spPr>
          <a:xfrm>
            <a:off x="248653" y="200486"/>
            <a:ext cx="5762624" cy="1075864"/>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Can. 1428 §1. The judge or the president of a collegiate tribunal can designate an auditor, selected either from the judges of the tribunal or from persons the bishop approves for this function, to instruct the case.</a:t>
            </a:r>
          </a:p>
          <a:p>
            <a:pPr algn="just"/>
            <a:r>
              <a:rPr lang="en-US" sz="1400" dirty="0">
                <a:solidFill>
                  <a:schemeClr val="tx1">
                    <a:alpha val="60000"/>
                  </a:schemeClr>
                </a:solidFill>
              </a:rPr>
              <a:t>§2. The bishop can approve for the function of auditor clerics or lay persons outstanding for their good character, prudence, and doctrine.</a:t>
            </a:r>
            <a:endParaRPr lang="en-MT" sz="1400" dirty="0">
              <a:solidFill>
                <a:schemeClr val="tx1">
                  <a:alpha val="60000"/>
                </a:schemeClr>
              </a:solidFill>
            </a:endParaRPr>
          </a:p>
        </p:txBody>
      </p:sp>
      <p:sp>
        <p:nvSpPr>
          <p:cNvPr id="42" name="Rectangle 41">
            <a:extLst>
              <a:ext uri="{FF2B5EF4-FFF2-40B4-BE49-F238E27FC236}">
                <a16:creationId xmlns:a16="http://schemas.microsoft.com/office/drawing/2014/main" id="{A20E941C-48DC-4AC1-A3CD-F1F3DAAADB14}"/>
              </a:ext>
            </a:extLst>
          </p:cNvPr>
          <p:cNvSpPr/>
          <p:nvPr/>
        </p:nvSpPr>
        <p:spPr>
          <a:xfrm rot="1488283">
            <a:off x="9699694" y="4068038"/>
            <a:ext cx="2292614" cy="477054"/>
          </a:xfrm>
          <a:prstGeom prst="rect">
            <a:avLst/>
          </a:prstGeom>
          <a:noFill/>
          <a:ln>
            <a:solidFill>
              <a:srgbClr val="FFC000"/>
            </a:solidFill>
          </a:ln>
        </p:spPr>
        <p:txBody>
          <a:bodyPr wrap="none" lIns="91440" tIns="45720" rIns="91440" bIns="45720">
            <a:spAutoFit/>
          </a:bodyPr>
          <a:lstStyle/>
          <a:p>
            <a:pPr algn="ctr"/>
            <a:r>
              <a:rPr lang="mt-MT" sz="2500" b="0" cap="none" spc="0" dirty="0">
                <a:ln w="0"/>
                <a:solidFill>
                  <a:srgbClr val="FFC000"/>
                </a:solidFill>
                <a:effectLst>
                  <a:innerShdw blurRad="114300">
                    <a:prstClr val="black"/>
                  </a:innerShdw>
                </a:effectLst>
              </a:rPr>
              <a:t>Very Important!</a:t>
            </a:r>
            <a:endParaRPr lang="en-US" sz="2500" b="0" cap="none" spc="0" dirty="0">
              <a:ln w="0"/>
              <a:solidFill>
                <a:srgbClr val="FFC000"/>
              </a:solidFill>
              <a:effectLst>
                <a:innerShdw blurRad="114300">
                  <a:prstClr val="black"/>
                </a:innerShdw>
              </a:effectLst>
            </a:endParaRPr>
          </a:p>
        </p:txBody>
      </p:sp>
    </p:spTree>
    <p:extLst>
      <p:ext uri="{BB962C8B-B14F-4D97-AF65-F5344CB8AC3E}">
        <p14:creationId xmlns:p14="http://schemas.microsoft.com/office/powerpoint/2010/main" val="3459471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nodeType="clickEffect">
                                  <p:stCondLst>
                                    <p:cond delay="0"/>
                                  </p:stCondLst>
                                  <p:childTnLst>
                                    <p:animEffect transition="out" filter="fade">
                                      <p:cBhvr>
                                        <p:cTn id="16" dur="500"/>
                                        <p:tgtEl>
                                          <p:spTgt spid="22"/>
                                        </p:tgtEl>
                                      </p:cBhvr>
                                    </p:animEffect>
                                    <p:set>
                                      <p:cBhvr>
                                        <p:cTn id="17" dur="1" fill="hold">
                                          <p:stCondLst>
                                            <p:cond delay="499"/>
                                          </p:stCondLst>
                                        </p:cTn>
                                        <p:tgtEl>
                                          <p:spTgt spid="22"/>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500"/>
                                        <p:tgtEl>
                                          <p:spTgt spid="19"/>
                                        </p:tgtEl>
                                      </p:cBhvr>
                                    </p:animEffect>
                                    <p:set>
                                      <p:cBhvr>
                                        <p:cTn id="20" dur="1" fill="hold">
                                          <p:stCondLst>
                                            <p:cond delay="499"/>
                                          </p:stCondLst>
                                        </p:cTn>
                                        <p:tgtEl>
                                          <p:spTgt spid="1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fade">
                                      <p:cBhvr>
                                        <p:cTn id="25" dur="500"/>
                                        <p:tgtEl>
                                          <p:spTgt spid="5">
                                            <p:txEl>
                                              <p:pRg st="1" end="1"/>
                                            </p:txEl>
                                          </p:spTgt>
                                        </p:tgtEl>
                                      </p:cBhvr>
                                    </p:animEffect>
                                  </p:childTnLst>
                                </p:cTn>
                              </p:par>
                              <p:par>
                                <p:cTn id="26" presetID="10" presetClass="exit" presetSubtype="0" fill="hold" grpId="0" nodeType="withEffect">
                                  <p:stCondLst>
                                    <p:cond delay="0"/>
                                  </p:stCondLst>
                                  <p:childTnLst>
                                    <p:animEffect transition="out" filter="fade">
                                      <p:cBhvr>
                                        <p:cTn id="27" dur="500"/>
                                        <p:tgtEl>
                                          <p:spTgt spid="30"/>
                                        </p:tgtEl>
                                      </p:cBhvr>
                                    </p:animEffect>
                                    <p:set>
                                      <p:cBhvr>
                                        <p:cTn id="28" dur="1" fill="hold">
                                          <p:stCondLst>
                                            <p:cond delay="499"/>
                                          </p:stCondLst>
                                        </p:cTn>
                                        <p:tgtEl>
                                          <p:spTgt spid="30"/>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Effect transition="in" filter="fade">
                                      <p:cBhvr>
                                        <p:cTn id="33" dur="500"/>
                                        <p:tgtEl>
                                          <p:spTgt spid="5">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6" presetClass="emph" presetSubtype="0" fill="hold" grpId="0" nodeType="clickEffect">
                                  <p:stCondLst>
                                    <p:cond delay="0"/>
                                  </p:stCondLst>
                                  <p:childTnLst>
                                    <p:animEffect transition="out" filter="fade">
                                      <p:cBhvr>
                                        <p:cTn id="37" dur="500" tmFilter="0, 0; .2, .5; .8, .5; 1, 0"/>
                                        <p:tgtEl>
                                          <p:spTgt spid="42"/>
                                        </p:tgtEl>
                                      </p:cBhvr>
                                    </p:animEffect>
                                    <p:animScale>
                                      <p:cBhvr>
                                        <p:cTn id="38" dur="250" autoRev="1" fill="hold"/>
                                        <p:tgtEl>
                                          <p:spTgt spid="42"/>
                                        </p:tgtEl>
                                      </p:cBhvr>
                                      <p:by x="105000" y="105000"/>
                                    </p:animScale>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5">
                                            <p:txEl>
                                              <p:pRg st="3" end="3"/>
                                            </p:txEl>
                                          </p:spTgt>
                                        </p:tgtEl>
                                        <p:attrNameLst>
                                          <p:attrName>style.visibility</p:attrName>
                                        </p:attrNameLst>
                                      </p:cBhvr>
                                      <p:to>
                                        <p:strVal val="visible"/>
                                      </p:to>
                                    </p:set>
                                    <p:animEffect transition="in" filter="fade">
                                      <p:cBhvr>
                                        <p:cTn id="43" dur="500"/>
                                        <p:tgtEl>
                                          <p:spTgt spid="5">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5">
                                            <p:txEl>
                                              <p:pRg st="4" end="4"/>
                                            </p:txEl>
                                          </p:spTgt>
                                        </p:tgtEl>
                                        <p:attrNameLst>
                                          <p:attrName>style.visibility</p:attrName>
                                        </p:attrNameLst>
                                      </p:cBhvr>
                                      <p:to>
                                        <p:strVal val="visible"/>
                                      </p:to>
                                    </p:set>
                                    <p:animEffect transition="in" filter="fade">
                                      <p:cBhvr>
                                        <p:cTn id="48" dur="500"/>
                                        <p:tgtEl>
                                          <p:spTgt spid="5">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5">
                                            <p:txEl>
                                              <p:pRg st="5" end="5"/>
                                            </p:txEl>
                                          </p:spTgt>
                                        </p:tgtEl>
                                        <p:attrNameLst>
                                          <p:attrName>style.visibility</p:attrName>
                                        </p:attrNameLst>
                                      </p:cBhvr>
                                      <p:to>
                                        <p:strVal val="visible"/>
                                      </p:to>
                                    </p:set>
                                    <p:animEffect transition="in" filter="fade">
                                      <p:cBhvr>
                                        <p:cTn id="53" dur="500"/>
                                        <p:tgtEl>
                                          <p:spTgt spid="5">
                                            <p:txEl>
                                              <p:pRg st="5" end="5"/>
                                            </p:txEl>
                                          </p:spTgt>
                                        </p:tgtEl>
                                      </p:cBhvr>
                                    </p:animEffect>
                                  </p:childTnLst>
                                </p:cTn>
                              </p:par>
                              <p:par>
                                <p:cTn id="54" presetID="10" presetClass="exit" presetSubtype="0" fill="hold" nodeType="withEffect">
                                  <p:stCondLst>
                                    <p:cond delay="0"/>
                                  </p:stCondLst>
                                  <p:childTnLst>
                                    <p:animEffect transition="out" filter="fade">
                                      <p:cBhvr>
                                        <p:cTn id="55" dur="500"/>
                                        <p:tgtEl>
                                          <p:spTgt spid="41"/>
                                        </p:tgtEl>
                                      </p:cBhvr>
                                    </p:animEffect>
                                    <p:set>
                                      <p:cBhvr>
                                        <p:cTn id="56" dur="1" fill="hold">
                                          <p:stCondLst>
                                            <p:cond delay="499"/>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0" grpId="0" animBg="1"/>
      <p:bldP spid="4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fontScale="77500" lnSpcReduction="20000"/>
          </a:bodyPr>
          <a:lstStyle/>
          <a:p>
            <a:pPr marL="0" indent="0">
              <a:buNone/>
            </a:pPr>
            <a:r>
              <a:rPr lang="en-US" dirty="0"/>
              <a:t>C/ WHAT COMPLEMENTARY ACTS CAN OR MUST BE CARRIED OUT DURING THE PRELIMINARY INVESTIGATION?</a:t>
            </a:r>
            <a:r>
              <a:rPr lang="mt-MT" dirty="0"/>
              <a:t> (PAR. 44 – PAR. 60)</a:t>
            </a:r>
            <a:endParaRPr lang="en-US" dirty="0"/>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493713" y="2392928"/>
            <a:ext cx="11431584" cy="4207897"/>
          </a:xfrm>
          <a:prstGeom prst="rect">
            <a:avLst/>
          </a:prstGeom>
        </p:spPr>
        <p:txBody>
          <a:bodyPr vert="horz" wrap="square" lIns="0" tIns="0" rIns="0" bIns="0" rtlCol="0">
            <a:normAutofit fontScale="62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44. Canons 1717 § 2 CIC and 1468 § 2 CCEO, and articles 4 § 2 and 5 § 2 VELM speak of protecting the good name of the persons involved (the accused, alleged victims, witnesses), so that the report will not lead to prejudice, retaliation or discrimination in their regard.  The one who carries out the preliminary investigation must therefore be particularly careful to take every possible precaution to this end, since the right to a good name is one of the rights of the faithful upheld by canons 220 CIC and 23 CCEO. </a:t>
            </a:r>
            <a:endParaRPr lang="mt-MT" dirty="0"/>
          </a:p>
          <a:p>
            <a:pPr algn="just"/>
            <a:r>
              <a:rPr lang="en-US" dirty="0"/>
              <a:t>It should be noted, however, that those canons </a:t>
            </a:r>
            <a:r>
              <a:rPr lang="en-US" b="1" u="sng" dirty="0"/>
              <a:t>protect that right from illegitimate violations</a:t>
            </a:r>
            <a:r>
              <a:rPr lang="en-US" dirty="0"/>
              <a:t>.  Hence, should the common good be endangered, the release of information about the existence of an accusation does not necessarily constitute a violation of one’s good name.  Furthermore, the persons involved are to be informed that in the event of a </a:t>
            </a:r>
            <a:r>
              <a:rPr lang="en-US" b="1" u="sng" dirty="0"/>
              <a:t>judicial seizure </a:t>
            </a:r>
            <a:r>
              <a:rPr lang="en-US" dirty="0"/>
              <a:t>or a </a:t>
            </a:r>
            <a:r>
              <a:rPr lang="en-US" i="1" dirty="0"/>
              <a:t>subpoena</a:t>
            </a:r>
            <a:r>
              <a:rPr lang="en-US" dirty="0"/>
              <a:t> of the acts of the investigation on the part of </a:t>
            </a:r>
            <a:r>
              <a:rPr lang="en-US" b="1" u="sng" dirty="0"/>
              <a:t>civil authorities</a:t>
            </a:r>
            <a:r>
              <a:rPr lang="en-US" dirty="0"/>
              <a:t>, it will </a:t>
            </a:r>
            <a:r>
              <a:rPr lang="en-US" b="1" u="sng" dirty="0"/>
              <a:t>no longer be possible for the Church to guarantee the confidentiality</a:t>
            </a:r>
            <a:r>
              <a:rPr lang="en-US" dirty="0"/>
              <a:t> of the depositions and documentation acquired from the canonical investigation.</a:t>
            </a:r>
          </a:p>
          <a:p>
            <a:pPr algn="just"/>
            <a:r>
              <a:rPr lang="en-US" dirty="0"/>
              <a:t>45. In any event, especially in cases where </a:t>
            </a:r>
            <a:r>
              <a:rPr lang="en-US" b="1" u="sng" dirty="0"/>
              <a:t>public statements </a:t>
            </a:r>
            <a:r>
              <a:rPr lang="en-US" dirty="0"/>
              <a:t>must be made, </a:t>
            </a:r>
            <a:r>
              <a:rPr lang="en-US" b="1" u="sng" dirty="0"/>
              <a:t>great caution</a:t>
            </a:r>
            <a:r>
              <a:rPr lang="en-US" dirty="0"/>
              <a:t> should be exercised </a:t>
            </a:r>
            <a:r>
              <a:rPr lang="en-US" b="1" u="sng" dirty="0"/>
              <a:t>in providing information</a:t>
            </a:r>
            <a:r>
              <a:rPr lang="en-US" dirty="0"/>
              <a:t> about the facts.  Statements should be</a:t>
            </a:r>
            <a:r>
              <a:rPr lang="mt-MT" dirty="0"/>
              <a:t>:</a:t>
            </a:r>
          </a:p>
          <a:p>
            <a:pPr lvl="1" algn="just"/>
            <a:r>
              <a:rPr lang="en-US" dirty="0"/>
              <a:t>brief and concise,</a:t>
            </a:r>
            <a:endParaRPr lang="mt-MT" dirty="0"/>
          </a:p>
          <a:p>
            <a:pPr lvl="1" algn="just"/>
            <a:r>
              <a:rPr lang="en-US" dirty="0"/>
              <a:t>avoiding clamorous announcements,</a:t>
            </a:r>
            <a:endParaRPr lang="mt-MT" dirty="0"/>
          </a:p>
          <a:p>
            <a:pPr lvl="1" algn="just"/>
            <a:r>
              <a:rPr lang="en-US" dirty="0"/>
              <a:t>refraining completely from any premature judgment about the guilt or innocence of the person accused (since this is to be established only by an eventual penal process aimed at verifying the basis of the accusation), and</a:t>
            </a:r>
            <a:endParaRPr lang="mt-MT" dirty="0"/>
          </a:p>
          <a:p>
            <a:pPr lvl="1" algn="just"/>
            <a:r>
              <a:rPr lang="en-US" dirty="0"/>
              <a:t>respecting any desire for privacy expressed by the alleged victims.</a:t>
            </a:r>
          </a:p>
          <a:p>
            <a:pPr algn="just"/>
            <a:r>
              <a:rPr lang="en-US" dirty="0"/>
              <a:t>46. Since, as stated above, in this phase the possible guilt of the accused person has yet to be established, all care should be taken to avoid – in public statements or private communication – any affirmation made in the name of the Church, the Institute or Society, or on one’s own behalf, that could constitute an anticipation of judgement on the merits of the facts.</a:t>
            </a:r>
          </a:p>
        </p:txBody>
      </p:sp>
      <p:sp>
        <p:nvSpPr>
          <p:cNvPr id="7" name="Rectangle 6">
            <a:extLst>
              <a:ext uri="{FF2B5EF4-FFF2-40B4-BE49-F238E27FC236}">
                <a16:creationId xmlns:a16="http://schemas.microsoft.com/office/drawing/2014/main" id="{259AB1B3-6456-4288-AA5E-81045383AE61}"/>
              </a:ext>
            </a:extLst>
          </p:cNvPr>
          <p:cNvSpPr/>
          <p:nvPr/>
        </p:nvSpPr>
        <p:spPr>
          <a:xfrm>
            <a:off x="617830" y="2896749"/>
            <a:ext cx="1210970" cy="232773"/>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cxnSp>
        <p:nvCxnSpPr>
          <p:cNvPr id="8" name="Connector: Elbow 7">
            <a:extLst>
              <a:ext uri="{FF2B5EF4-FFF2-40B4-BE49-F238E27FC236}">
                <a16:creationId xmlns:a16="http://schemas.microsoft.com/office/drawing/2014/main" id="{29F12988-9F83-4A46-99D0-DB9490F3D4F4}"/>
              </a:ext>
            </a:extLst>
          </p:cNvPr>
          <p:cNvCxnSpPr>
            <a:cxnSpLocks/>
            <a:stCxn id="7" idx="2"/>
            <a:endCxn id="9" idx="3"/>
          </p:cNvCxnSpPr>
          <p:nvPr/>
        </p:nvCxnSpPr>
        <p:spPr>
          <a:xfrm rot="5400000" flipH="1" flipV="1">
            <a:off x="5910665" y="-2885111"/>
            <a:ext cx="1327282" cy="10701983"/>
          </a:xfrm>
          <a:prstGeom prst="bentConnector4">
            <a:avLst>
              <a:gd name="adj1" fmla="val -6459"/>
              <a:gd name="adj2" fmla="val 101424"/>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5CABB09B-1FFD-457B-A79A-FEC51AFB6E0A}"/>
              </a:ext>
            </a:extLst>
          </p:cNvPr>
          <p:cNvSpPr/>
          <p:nvPr/>
        </p:nvSpPr>
        <p:spPr>
          <a:xfrm>
            <a:off x="9315449" y="1136240"/>
            <a:ext cx="2609849" cy="1332000"/>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Can. 220 No one is permitted to harm illegitimately the good reputation which a person possesses nor to injure the right of any person to protect his or her own privacy.</a:t>
            </a:r>
            <a:endParaRPr lang="en-MT" sz="1400" dirty="0">
              <a:solidFill>
                <a:schemeClr val="tx1">
                  <a:alpha val="60000"/>
                </a:schemeClr>
              </a:solidFill>
            </a:endParaRPr>
          </a:p>
        </p:txBody>
      </p:sp>
    </p:spTree>
    <p:extLst>
      <p:ext uri="{BB962C8B-B14F-4D97-AF65-F5344CB8AC3E}">
        <p14:creationId xmlns:p14="http://schemas.microsoft.com/office/powerpoint/2010/main" val="2418364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50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fade">
                                      <p:cBhvr>
                                        <p:cTn id="32" dur="500"/>
                                        <p:tgtEl>
                                          <p:spTgt spid="5">
                                            <p:txEl>
                                              <p:pRg st="3" end="3"/>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500"/>
                                        <p:tgtEl>
                                          <p:spTgt spid="5">
                                            <p:txEl>
                                              <p:pRg st="4" end="4"/>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Effect transition="in" filter="fade">
                                      <p:cBhvr>
                                        <p:cTn id="38" dur="500"/>
                                        <p:tgtEl>
                                          <p:spTgt spid="5">
                                            <p:txEl>
                                              <p:pRg st="5" end="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Effect transition="in" filter="fade">
                                      <p:cBhvr>
                                        <p:cTn id="41" dur="500"/>
                                        <p:tgtEl>
                                          <p:spTgt spid="5">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5">
                                            <p:txEl>
                                              <p:pRg st="7" end="7"/>
                                            </p:txEl>
                                          </p:spTgt>
                                        </p:tgtEl>
                                        <p:attrNameLst>
                                          <p:attrName>style.visibility</p:attrName>
                                        </p:attrNameLst>
                                      </p:cBhvr>
                                      <p:to>
                                        <p:strVal val="visible"/>
                                      </p:to>
                                    </p:set>
                                    <p:animEffect transition="in" filter="fade">
                                      <p:cBhvr>
                                        <p:cTn id="46"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fontScale="77500" lnSpcReduction="20000"/>
          </a:bodyPr>
          <a:lstStyle/>
          <a:p>
            <a:pPr marL="0" indent="0">
              <a:buNone/>
            </a:pPr>
            <a:r>
              <a:rPr lang="en-US" dirty="0"/>
              <a:t>C/ WHAT COMPLEMENTARY ACTS CAN OR MUST BE CARRIED OUT DURING THE PRELIMINARY INVESTIGATION?</a:t>
            </a:r>
            <a:r>
              <a:rPr lang="mt-MT" dirty="0"/>
              <a:t> (PAR. 44 – PAR. 60)</a:t>
            </a:r>
            <a:endParaRPr lang="en-US" dirty="0"/>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427038" y="2606790"/>
            <a:ext cx="11174412" cy="4108641"/>
          </a:xfrm>
          <a:prstGeom prst="rect">
            <a:avLst/>
          </a:prstGeom>
        </p:spPr>
        <p:txBody>
          <a:bodyPr vert="horz" wrap="square" lIns="0" tIns="0" rIns="0" bIns="0" rtlCol="0">
            <a:normAutofit fontScale="62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47. It should also be noted that accusations, processes and decisions relative to delicts mentioned in art. 6 SST are subject to the secret of office.  This does not prevent persons reporting – especially if they also intend to inform the civil authorities – from making public their actions.  Furthermore, since not all forms of </a:t>
            </a:r>
            <a:r>
              <a:rPr lang="en-US" i="1" dirty="0"/>
              <a:t>notitiae de delicto </a:t>
            </a:r>
            <a:r>
              <a:rPr lang="en-US" dirty="0"/>
              <a:t>are formal accusations, it is possible to evaluate whether or not one is bound by the secret, always keeping in mind the respect for the good name of others referred to in no. 44.</a:t>
            </a:r>
          </a:p>
          <a:p>
            <a:pPr algn="just"/>
            <a:r>
              <a:rPr lang="en-US" dirty="0"/>
              <a:t>48. Here too, consideration should be given to whether the Ordinary or Hierarch is obliged to inform the civil authorities of the reception of the </a:t>
            </a:r>
            <a:r>
              <a:rPr lang="en-US" i="1" dirty="0"/>
              <a:t>notitia de delicto </a:t>
            </a:r>
            <a:r>
              <a:rPr lang="en-US" dirty="0"/>
              <a:t>and the opening of the preliminary investigation.  Two principles apply:</a:t>
            </a:r>
            <a:endParaRPr lang="mt-MT" dirty="0"/>
          </a:p>
          <a:p>
            <a:pPr lvl="1" algn="just"/>
            <a:r>
              <a:rPr lang="en-US" dirty="0"/>
              <a:t>a/ respect for the laws of the state (cf. art. 19 VELM); and</a:t>
            </a:r>
            <a:endParaRPr lang="mt-MT" dirty="0"/>
          </a:p>
          <a:p>
            <a:pPr lvl="1" algn="just"/>
            <a:r>
              <a:rPr lang="en-US" dirty="0"/>
              <a:t>b/ respect for the desire of the alleged victim, provided that this is not contrary to civil legislation. </a:t>
            </a:r>
            <a:endParaRPr lang="mt-MT" dirty="0"/>
          </a:p>
          <a:p>
            <a:pPr algn="just"/>
            <a:r>
              <a:rPr lang="en-US" dirty="0"/>
              <a:t>Alleged victims should be encouraged – as will be stated below (no. 56) – to exercise their duties and rights vis-à-vis the state authorities, taking care to document that this encouragement took place and to avoid any form of dissuasion with regard to the alleged victim. Relevant agreements (concordats, accords, protocols of understanding) entered into by the Apostolic See with national governments must always and in any event be observed.</a:t>
            </a:r>
          </a:p>
          <a:p>
            <a:pPr algn="just"/>
            <a:r>
              <a:rPr lang="en-US" dirty="0"/>
              <a:t>49. When the laws of the state require the Ordinary or Hierarch to report a </a:t>
            </a:r>
            <a:r>
              <a:rPr lang="en-US" i="1" dirty="0"/>
              <a:t>notitia de delicto</a:t>
            </a:r>
            <a:r>
              <a:rPr lang="en-US" dirty="0"/>
              <a:t>, he must do so, even if it is expected that on the basis of state laws no action will be taken (for example, in cases where the statute of limitations has expired or the definition of the crime may vary).</a:t>
            </a:r>
            <a:endParaRPr lang="mt-MT" dirty="0"/>
          </a:p>
          <a:p>
            <a:pPr algn="just"/>
            <a:r>
              <a:rPr lang="en-US" dirty="0"/>
              <a:t>50. Whenever civil judicial authorities issue a legitimate executive order requiring the surrender of documents regarding cases, or order the judicial seizure of such documents, the Ordinary or Hierarch must cooperate with the civil authorities.  If the legitimacy of such a request or seizure is in doubt, the Ordinary or Hierarch can consult legal experts about available means of recourse.  In any case, it is advisable to inform the Papal Representative immediately.</a:t>
            </a:r>
          </a:p>
        </p:txBody>
      </p:sp>
      <p:sp>
        <p:nvSpPr>
          <p:cNvPr id="10" name="Rectangle: Rounded Corners 9">
            <a:extLst>
              <a:ext uri="{FF2B5EF4-FFF2-40B4-BE49-F238E27FC236}">
                <a16:creationId xmlns:a16="http://schemas.microsoft.com/office/drawing/2014/main" id="{449FE32B-21E5-4763-B556-057FAB50BC8F}"/>
              </a:ext>
            </a:extLst>
          </p:cNvPr>
          <p:cNvSpPr/>
          <p:nvPr/>
        </p:nvSpPr>
        <p:spPr>
          <a:xfrm>
            <a:off x="114300" y="104775"/>
            <a:ext cx="6810374" cy="3000375"/>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 1. The more grave delicts against morals which are reserved to the Congregation for the Doctrine of the Faith are:</a:t>
            </a:r>
          </a:p>
          <a:p>
            <a:pPr algn="just"/>
            <a:endParaRPr lang="en-US" sz="1400" dirty="0">
              <a:solidFill>
                <a:schemeClr val="tx1">
                  <a:alpha val="60000"/>
                </a:schemeClr>
              </a:solidFill>
            </a:endParaRPr>
          </a:p>
          <a:p>
            <a:pPr algn="just"/>
            <a:r>
              <a:rPr lang="en-US" sz="1400" dirty="0">
                <a:solidFill>
                  <a:schemeClr val="tx1">
                    <a:alpha val="60000"/>
                  </a:schemeClr>
                </a:solidFill>
              </a:rPr>
              <a:t>1° the delict against the sixth commandment of the Decalogue committed by a cleric with a minor below the age of eighteen years; in this number, a person who habitually has the imperfect use of reason is to be considered equivalent to a minor.</a:t>
            </a:r>
          </a:p>
          <a:p>
            <a:pPr algn="just"/>
            <a:endParaRPr lang="en-US" sz="1400" dirty="0">
              <a:solidFill>
                <a:schemeClr val="tx1">
                  <a:alpha val="60000"/>
                </a:schemeClr>
              </a:solidFill>
            </a:endParaRPr>
          </a:p>
          <a:p>
            <a:pPr algn="just"/>
            <a:r>
              <a:rPr lang="en-US" sz="1400" dirty="0">
                <a:solidFill>
                  <a:schemeClr val="tx1">
                    <a:alpha val="60000"/>
                  </a:schemeClr>
                </a:solidFill>
              </a:rPr>
              <a:t>2° the acquisition, possession, or distribution by a cleric of pornographic images of minors under the age of fourteen, for purposes of sexual gratification, by whatever means or using whatever technology;</a:t>
            </a:r>
          </a:p>
          <a:p>
            <a:pPr algn="just"/>
            <a:endParaRPr lang="en-US" sz="1400" dirty="0">
              <a:solidFill>
                <a:schemeClr val="tx1">
                  <a:alpha val="60000"/>
                </a:schemeClr>
              </a:solidFill>
            </a:endParaRPr>
          </a:p>
          <a:p>
            <a:pPr algn="just"/>
            <a:r>
              <a:rPr lang="en-US" sz="1400" dirty="0">
                <a:solidFill>
                  <a:schemeClr val="tx1">
                    <a:alpha val="60000"/>
                  </a:schemeClr>
                </a:solidFill>
              </a:rPr>
              <a:t>§ 2. A cleric who commits the delicts mentioned above in § 1 is to be punished according to the gravity of his crime, not excluding dismissal or deposition.</a:t>
            </a:r>
            <a:endParaRPr lang="en-MT" sz="1400" dirty="0">
              <a:solidFill>
                <a:schemeClr val="tx1">
                  <a:alpha val="60000"/>
                </a:schemeClr>
              </a:solidFill>
            </a:endParaRPr>
          </a:p>
        </p:txBody>
      </p:sp>
      <p:grpSp>
        <p:nvGrpSpPr>
          <p:cNvPr id="19" name="Group 18">
            <a:extLst>
              <a:ext uri="{FF2B5EF4-FFF2-40B4-BE49-F238E27FC236}">
                <a16:creationId xmlns:a16="http://schemas.microsoft.com/office/drawing/2014/main" id="{E7650B77-C8BF-4A51-8DC7-C4FA2F20AD5A}"/>
              </a:ext>
            </a:extLst>
          </p:cNvPr>
          <p:cNvGrpSpPr/>
          <p:nvPr/>
        </p:nvGrpSpPr>
        <p:grpSpPr>
          <a:xfrm>
            <a:off x="6924674" y="1604963"/>
            <a:ext cx="1441045" cy="1178410"/>
            <a:chOff x="6924674" y="1604963"/>
            <a:chExt cx="1441045" cy="1178410"/>
          </a:xfrm>
        </p:grpSpPr>
        <p:sp>
          <p:nvSpPr>
            <p:cNvPr id="13" name="Rectangle 12">
              <a:extLst>
                <a:ext uri="{FF2B5EF4-FFF2-40B4-BE49-F238E27FC236}">
                  <a16:creationId xmlns:a16="http://schemas.microsoft.com/office/drawing/2014/main" id="{93D020D6-583A-4F8D-9244-DB4561445F3E}"/>
                </a:ext>
              </a:extLst>
            </p:cNvPr>
            <p:cNvSpPr/>
            <p:nvPr/>
          </p:nvSpPr>
          <p:spPr>
            <a:xfrm>
              <a:off x="7598804" y="2559741"/>
              <a:ext cx="766915" cy="223632"/>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cxnSp>
          <p:nvCxnSpPr>
            <p:cNvPr id="14" name="Connector: Elbow 13">
              <a:extLst>
                <a:ext uri="{FF2B5EF4-FFF2-40B4-BE49-F238E27FC236}">
                  <a16:creationId xmlns:a16="http://schemas.microsoft.com/office/drawing/2014/main" id="{45DBD535-BAFE-4FC5-8187-F079C03AEE48}"/>
                </a:ext>
              </a:extLst>
            </p:cNvPr>
            <p:cNvCxnSpPr>
              <a:cxnSpLocks/>
              <a:stCxn id="13" idx="0"/>
              <a:endCxn id="10" idx="3"/>
            </p:cNvCxnSpPr>
            <p:nvPr/>
          </p:nvCxnSpPr>
          <p:spPr>
            <a:xfrm rot="16200000" flipV="1">
              <a:off x="6976079" y="1553558"/>
              <a:ext cx="954778" cy="1057588"/>
            </a:xfrm>
            <a:prstGeom prst="bentConnector2">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08494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fade">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animEffect transition="in" filter="fade">
                                      <p:cBhvr>
                                        <p:cTn id="35" dur="500"/>
                                        <p:tgtEl>
                                          <p:spTgt spid="5">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fade">
                                      <p:cBhvr>
                                        <p:cTn id="4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fontScale="77500" lnSpcReduction="20000"/>
          </a:bodyPr>
          <a:lstStyle/>
          <a:p>
            <a:pPr marL="0" indent="0">
              <a:buNone/>
            </a:pPr>
            <a:r>
              <a:rPr lang="en-US" dirty="0"/>
              <a:t>C/ WHAT COMPLEMENTARY ACTS CAN OR MUST BE CARRIED OUT DURING THE PRELIMINARY INVESTIGATION?</a:t>
            </a:r>
            <a:r>
              <a:rPr lang="mt-MT" dirty="0"/>
              <a:t> (PAR. 44 – PAR. 60)</a:t>
            </a:r>
            <a:endParaRPr lang="en-US" dirty="0"/>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493713" y="2392928"/>
            <a:ext cx="11174412" cy="4207897"/>
          </a:xfrm>
          <a:prstGeom prst="rect">
            <a:avLst/>
          </a:prstGeom>
        </p:spPr>
        <p:txBody>
          <a:bodyPr vert="horz" wrap="square" lIns="0" tIns="0" rIns="0" bIns="0" rtlCol="0">
            <a:normAutofit fontScale="70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51. In cases where it proves necessary to hear minors or persons equivalent to them, the civil norms of the country should be followed, as well as methods suited to their age or condition, permitting, for example, that the minor be accompanied by a trusted adult and avoiding any direct contact with the person accused.</a:t>
            </a:r>
          </a:p>
          <a:p>
            <a:pPr algn="just"/>
            <a:r>
              <a:rPr lang="en-US" dirty="0"/>
              <a:t>52. During the investigative process, a particularly sensitive task falling to the Ordinary o</a:t>
            </a:r>
            <a:r>
              <a:rPr lang="mt-MT" dirty="0"/>
              <a:t>r</a:t>
            </a:r>
            <a:r>
              <a:rPr lang="en-US" dirty="0"/>
              <a:t> Hierarch is to decide if and when to </a:t>
            </a:r>
            <a:r>
              <a:rPr lang="en-US" b="1" u="sng" dirty="0"/>
              <a:t>inform the person being accused</a:t>
            </a:r>
            <a:r>
              <a:rPr lang="en-US" dirty="0"/>
              <a:t>.</a:t>
            </a:r>
          </a:p>
          <a:p>
            <a:pPr algn="just"/>
            <a:r>
              <a:rPr lang="en-US" dirty="0"/>
              <a:t>53. In this regard, there is no uniform criterion or explicit provision in law.  An assessment must be made of all the goods at stake: in addition to the protection of the good name of the persons involved, consideration must also be given, for example, to the risk of compromising the preliminary investigation or giving scandal to the faithful, and the advantage of collecting beforehand all evidence that could prove useful or necessary.</a:t>
            </a:r>
          </a:p>
          <a:p>
            <a:pPr algn="just"/>
            <a:r>
              <a:rPr lang="en-US" dirty="0"/>
              <a:t>54. Should a decision be made to question the accused person, since this is a preliminary phase prior to a possible process, it is not obligatory to name an official advocate for him.  If he considers it helpful, however, he can be assisted by a patron of his choice.  An oath cannot be imposed on the accused person (cf. ex analogia, canons 1728 § 2 CIC and 1471 § 2 CCEO).</a:t>
            </a:r>
          </a:p>
          <a:p>
            <a:pPr algn="just"/>
            <a:r>
              <a:rPr lang="en-US" dirty="0"/>
              <a:t>55. The ecclesiastical authorities must ensure that the alleged victim and his or her family are treated with dignity and respect, and must offer them welcome, attentive hearing and support, also through specific services, as well as spiritual, medical and psychological help, as required by the specific case (cf. art. 5 VELM).  The same can be done with regard to the accused.  One should, however, avoid giving the impression of wishing to anticipate the results of the process.</a:t>
            </a:r>
          </a:p>
        </p:txBody>
      </p:sp>
      <p:cxnSp>
        <p:nvCxnSpPr>
          <p:cNvPr id="6" name="Connector: Elbow 5">
            <a:extLst>
              <a:ext uri="{FF2B5EF4-FFF2-40B4-BE49-F238E27FC236}">
                <a16:creationId xmlns:a16="http://schemas.microsoft.com/office/drawing/2014/main" id="{95780056-E99A-41DE-AD26-E4602140FD99}"/>
              </a:ext>
            </a:extLst>
          </p:cNvPr>
          <p:cNvCxnSpPr>
            <a:cxnSpLocks/>
            <a:stCxn id="8" idx="2"/>
            <a:endCxn id="7" idx="3"/>
          </p:cNvCxnSpPr>
          <p:nvPr/>
        </p:nvCxnSpPr>
        <p:spPr>
          <a:xfrm rot="5400000" flipH="1" flipV="1">
            <a:off x="6158409" y="-397087"/>
            <a:ext cx="3858927" cy="7336547"/>
          </a:xfrm>
          <a:prstGeom prst="bentConnector4">
            <a:avLst>
              <a:gd name="adj1" fmla="val -2222"/>
              <a:gd name="adj2" fmla="val 103116"/>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0ED3BE88-8474-4406-9736-F2F31946ADA5}"/>
              </a:ext>
            </a:extLst>
          </p:cNvPr>
          <p:cNvSpPr/>
          <p:nvPr/>
        </p:nvSpPr>
        <p:spPr>
          <a:xfrm>
            <a:off x="9270124" y="821978"/>
            <a:ext cx="2486023" cy="1039490"/>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mt-MT" sz="1400" dirty="0">
                <a:solidFill>
                  <a:schemeClr val="tx1">
                    <a:alpha val="60000"/>
                  </a:schemeClr>
                </a:solidFill>
              </a:rPr>
              <a:t>Can. 1728 </a:t>
            </a:r>
            <a:r>
              <a:rPr lang="en-US" sz="1400" dirty="0">
                <a:solidFill>
                  <a:schemeClr val="tx1">
                    <a:alpha val="60000"/>
                  </a:schemeClr>
                </a:solidFill>
              </a:rPr>
              <a:t>§2. The accused is not bound to confess the delict nor can an oath be administered to the accused.</a:t>
            </a:r>
            <a:endParaRPr lang="en-MT" sz="1400" dirty="0">
              <a:solidFill>
                <a:schemeClr val="tx1">
                  <a:alpha val="60000"/>
                </a:schemeClr>
              </a:solidFill>
            </a:endParaRPr>
          </a:p>
        </p:txBody>
      </p:sp>
      <p:sp>
        <p:nvSpPr>
          <p:cNvPr id="8" name="Rectangle 7">
            <a:extLst>
              <a:ext uri="{FF2B5EF4-FFF2-40B4-BE49-F238E27FC236}">
                <a16:creationId xmlns:a16="http://schemas.microsoft.com/office/drawing/2014/main" id="{E59D5D04-7A54-4C29-A85A-F0E818BAC41F}"/>
              </a:ext>
            </a:extLst>
          </p:cNvPr>
          <p:cNvSpPr/>
          <p:nvPr/>
        </p:nvSpPr>
        <p:spPr>
          <a:xfrm>
            <a:off x="3933825" y="4963674"/>
            <a:ext cx="971550" cy="236976"/>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spTree>
    <p:extLst>
      <p:ext uri="{BB962C8B-B14F-4D97-AF65-F5344CB8AC3E}">
        <p14:creationId xmlns:p14="http://schemas.microsoft.com/office/powerpoint/2010/main" val="3393509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par>
                                <p:cTn id="33" presetID="10" presetClass="entr" presetSubtype="0" fill="hold" nodeType="with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4" end="4"/>
                                            </p:txEl>
                                          </p:spTgt>
                                        </p:tgtEl>
                                        <p:attrNameLst>
                                          <p:attrName>style.visibility</p:attrName>
                                        </p:attrNameLst>
                                      </p:cBhvr>
                                      <p:to>
                                        <p:strVal val="visible"/>
                                      </p:to>
                                    </p:set>
                                    <p:animEffect transition="in" filter="fade">
                                      <p:cBhvr>
                                        <p:cTn id="4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fontScale="77500" lnSpcReduction="20000"/>
          </a:bodyPr>
          <a:lstStyle/>
          <a:p>
            <a:pPr marL="0" indent="0">
              <a:buNone/>
            </a:pPr>
            <a:r>
              <a:rPr lang="en-US" dirty="0"/>
              <a:t>C/ WHAT COMPLEMENTARY ACTS CAN OR MUST BE CARRIED OUT DURING THE PRELIMINARY INVESTIGATION?</a:t>
            </a:r>
            <a:r>
              <a:rPr lang="mt-MT" dirty="0"/>
              <a:t> (PAR. 44 – PAR. 60)</a:t>
            </a:r>
            <a:endParaRPr lang="en-US" dirty="0"/>
          </a:p>
        </p:txBody>
      </p:sp>
      <p:sp>
        <p:nvSpPr>
          <p:cNvPr id="5" name="Content Placeholder 2">
            <a:extLst>
              <a:ext uri="{FF2B5EF4-FFF2-40B4-BE49-F238E27FC236}">
                <a16:creationId xmlns:a16="http://schemas.microsoft.com/office/drawing/2014/main" id="{5ADDEA65-ED32-45CF-91CF-FE0C67B42623}"/>
              </a:ext>
            </a:extLst>
          </p:cNvPr>
          <p:cNvSpPr txBox="1">
            <a:spLocks/>
          </p:cNvSpPr>
          <p:nvPr/>
        </p:nvSpPr>
        <p:spPr>
          <a:xfrm>
            <a:off x="493713" y="2392928"/>
            <a:ext cx="11174412" cy="4207897"/>
          </a:xfrm>
          <a:prstGeom prst="rect">
            <a:avLst/>
          </a:prstGeom>
        </p:spPr>
        <p:txBody>
          <a:bodyPr vert="horz" wrap="square" lIns="0" tIns="0" rIns="0" bIns="0" rtlCol="0">
            <a:normAutofit fontScale="85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56. It is absolutely necessary to avoid in this phase any act that could be interpreted by the alleged victim as an obstacle to the exercise of his or her civil rights vis-à-vis the civil authorities.</a:t>
            </a:r>
          </a:p>
          <a:p>
            <a:pPr algn="just"/>
            <a:r>
              <a:rPr lang="en-US" dirty="0"/>
              <a:t>57. Where there exist state or ecclesiastical structures of information and support for alleged victims, or of consultation for ecclesial authorities, it is helpful also to refer to them.  The purpose of these structures is </a:t>
            </a:r>
            <a:r>
              <a:rPr lang="en-US" b="1" u="sng" dirty="0"/>
              <a:t>purely that of advice</a:t>
            </a:r>
            <a:r>
              <a:rPr lang="en-US" dirty="0"/>
              <a:t>, guidance and assistance; their analyses do not in any way constitute canonical procedural decisions.</a:t>
            </a:r>
          </a:p>
          <a:p>
            <a:pPr algn="just"/>
            <a:r>
              <a:rPr lang="en-US" dirty="0"/>
              <a:t>58. To defend the good name of the persons involved and to protect the public good, as well as to avoid other factors (for example, the rise of scandal, the risk of concealment of future evidence, the presence of threats or other conduct meant to dissuade the alleged victim from exercising his or her rights, the protection of other possible victims), in accordance with art. 19 SST, the Ordinary or Hierarch has the right, from the outset of the preliminary investigation, to impose the precautionary measures listed in canons 1722 CIC and 1473 CCEO.[5]</a:t>
            </a:r>
          </a:p>
          <a:p>
            <a:pPr algn="just"/>
            <a:r>
              <a:rPr lang="en-US" dirty="0"/>
              <a:t>59. The precautionary measures found in these canons constitute a </a:t>
            </a:r>
            <a:r>
              <a:rPr lang="en-US" dirty="0" err="1"/>
              <a:t>taxative</a:t>
            </a:r>
            <a:r>
              <a:rPr lang="en-US" dirty="0"/>
              <a:t> list, in other words, </a:t>
            </a:r>
            <a:r>
              <a:rPr lang="en-US" b="1" u="sng" dirty="0"/>
              <a:t>only one or more of those delineated can be chosen</a:t>
            </a:r>
            <a:r>
              <a:rPr lang="en-US" dirty="0"/>
              <a:t>.</a:t>
            </a:r>
          </a:p>
          <a:p>
            <a:pPr algn="just"/>
            <a:r>
              <a:rPr lang="en-US" dirty="0"/>
              <a:t>60. This does not prevent the Ordinary or Hierarch from imposing other disciplinary measures within his power, yet these cannot be strictly defined as “</a:t>
            </a:r>
            <a:r>
              <a:rPr lang="en-US" b="1" u="sng" dirty="0"/>
              <a:t>precautionary measures</a:t>
            </a:r>
            <a:r>
              <a:rPr lang="en-US" dirty="0"/>
              <a:t>”.</a:t>
            </a:r>
          </a:p>
        </p:txBody>
      </p:sp>
      <p:cxnSp>
        <p:nvCxnSpPr>
          <p:cNvPr id="6" name="Connector: Elbow 5">
            <a:extLst>
              <a:ext uri="{FF2B5EF4-FFF2-40B4-BE49-F238E27FC236}">
                <a16:creationId xmlns:a16="http://schemas.microsoft.com/office/drawing/2014/main" id="{34A1C683-905B-413F-A479-9B2F1F847470}"/>
              </a:ext>
            </a:extLst>
          </p:cNvPr>
          <p:cNvCxnSpPr>
            <a:cxnSpLocks/>
            <a:stCxn id="8" idx="2"/>
            <a:endCxn id="7" idx="3"/>
          </p:cNvCxnSpPr>
          <p:nvPr/>
        </p:nvCxnSpPr>
        <p:spPr>
          <a:xfrm rot="5400000" flipH="1" flipV="1">
            <a:off x="6280689" y="-322431"/>
            <a:ext cx="3985843" cy="6965072"/>
          </a:xfrm>
          <a:prstGeom prst="bentConnector4">
            <a:avLst>
              <a:gd name="adj1" fmla="val -4062"/>
              <a:gd name="adj2" fmla="val 103282"/>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3FFDE2FF-85DF-4939-939D-7806159A67A7}"/>
              </a:ext>
            </a:extLst>
          </p:cNvPr>
          <p:cNvSpPr/>
          <p:nvPr/>
        </p:nvSpPr>
        <p:spPr>
          <a:xfrm>
            <a:off x="4457700" y="472897"/>
            <a:ext cx="7298447" cy="1388571"/>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Can.  1722 To prevent scandals, to protect the freedom of witnesses, and to guard the course of justice, the ordinary, after having heard the promoter of justice and cited the accused, at any stage of the process can exclude the accused from the sacred ministry or from some office and ecclesiastical function, can impose or forbid residence in some place or territory, or even can prohibit public participation in the Most Holy Eucharist. Once the cause ceases, all these measures must be revoked; they also end by the law itself when the penal process ceases.</a:t>
            </a:r>
            <a:endParaRPr lang="en-MT" sz="1400" dirty="0">
              <a:solidFill>
                <a:schemeClr val="tx1">
                  <a:alpha val="60000"/>
                </a:schemeClr>
              </a:solidFill>
            </a:endParaRPr>
          </a:p>
        </p:txBody>
      </p:sp>
      <p:sp>
        <p:nvSpPr>
          <p:cNvPr id="8" name="Rectangle 7">
            <a:extLst>
              <a:ext uri="{FF2B5EF4-FFF2-40B4-BE49-F238E27FC236}">
                <a16:creationId xmlns:a16="http://schemas.microsoft.com/office/drawing/2014/main" id="{0F5E1986-10FA-4011-ABC1-6CA662C676CB}"/>
              </a:ext>
            </a:extLst>
          </p:cNvPr>
          <p:cNvSpPr/>
          <p:nvPr/>
        </p:nvSpPr>
        <p:spPr>
          <a:xfrm>
            <a:off x="4371975" y="4954150"/>
            <a:ext cx="838200" cy="198876"/>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spTree>
    <p:extLst>
      <p:ext uri="{BB962C8B-B14F-4D97-AF65-F5344CB8AC3E}">
        <p14:creationId xmlns:p14="http://schemas.microsoft.com/office/powerpoint/2010/main" val="417518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par>
                                <p:cTn id="28" presetID="10" presetClass="entr" presetSubtype="0" fill="hold" nodeType="with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Effect transition="in" filter="fade">
                                      <p:cBhvr>
                                        <p:cTn id="35"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a:bodyPr>
          <a:lstStyle/>
          <a:p>
            <a:pPr marL="0" indent="0">
              <a:buNone/>
            </a:pPr>
            <a:r>
              <a:rPr lang="en-US" dirty="0"/>
              <a:t>D/ HOW ARE PRECAUTIONARY MEASURES IMPOSED?</a:t>
            </a:r>
            <a:r>
              <a:rPr lang="mt-MT" dirty="0"/>
              <a:t>(PAR. 61 – PAR. 65)</a:t>
            </a:r>
            <a:endParaRPr lang="en-US" dirty="0"/>
          </a:p>
        </p:txBody>
      </p:sp>
      <p:sp>
        <p:nvSpPr>
          <p:cNvPr id="9" name="Content Placeholder 2">
            <a:extLst>
              <a:ext uri="{FF2B5EF4-FFF2-40B4-BE49-F238E27FC236}">
                <a16:creationId xmlns:a16="http://schemas.microsoft.com/office/drawing/2014/main" id="{C8293949-A565-402E-85A3-B0B4505A3028}"/>
              </a:ext>
            </a:extLst>
          </p:cNvPr>
          <p:cNvSpPr txBox="1">
            <a:spLocks/>
          </p:cNvSpPr>
          <p:nvPr/>
        </p:nvSpPr>
        <p:spPr>
          <a:xfrm>
            <a:off x="493713" y="2392928"/>
            <a:ext cx="11174412" cy="4207897"/>
          </a:xfrm>
          <a:prstGeom prst="rect">
            <a:avLst/>
          </a:prstGeom>
        </p:spPr>
        <p:txBody>
          <a:bodyPr vert="horz" wrap="square" lIns="0" tIns="0" rIns="0" bIns="0" rtlCol="0">
            <a:normAutofit fontScale="62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61. First, it should be stated that </a:t>
            </a:r>
            <a:r>
              <a:rPr lang="en-US" b="1" u="sng" dirty="0"/>
              <a:t>a precautionary measure is not a penalty</a:t>
            </a:r>
            <a:r>
              <a:rPr lang="en-US" dirty="0"/>
              <a:t> (since penalties are imposed only at the end of a penal process), but an administrative act whose purposes are described by the aforementioned canons 1722 CIC and 1473 CCEO.  It should be clearly explained to the party in question that the measure is not penal in nature, lest he think that he has already been convicted and punished from the start.  It must also be emphasized that precautionary measures must be revoked if the reason for them ceases and that they themselves cease with the conclusion of the eventual penal process.  Furthermore, they can be modified (made more or less severe), if circumstances so demand.  Still, particular prudence and discernment is urged in judging whether the reason that suggested them has ceased; nor is it excluded that – once revoked – they can be re-imposed.</a:t>
            </a:r>
            <a:endParaRPr lang="mt-MT" dirty="0"/>
          </a:p>
          <a:p>
            <a:pPr algn="just"/>
            <a:r>
              <a:rPr lang="en-US" dirty="0"/>
              <a:t>62. It has been noted that the older terminology of </a:t>
            </a:r>
            <a:r>
              <a:rPr lang="en-US" i="1" dirty="0" err="1"/>
              <a:t>suspensio</a:t>
            </a:r>
            <a:r>
              <a:rPr lang="en-US" i="1" dirty="0"/>
              <a:t> a </a:t>
            </a:r>
            <a:r>
              <a:rPr lang="en-US" i="1" dirty="0" err="1"/>
              <a:t>divinis</a:t>
            </a:r>
            <a:r>
              <a:rPr lang="en-US" i="1" dirty="0"/>
              <a:t> </a:t>
            </a:r>
            <a:r>
              <a:rPr lang="en-US" dirty="0"/>
              <a:t>is still frequently being used to refer to the prohibition of the exercise of ministry imposed on a cleric as a precautionary measure.  It is best to avoid this term, and that of </a:t>
            </a:r>
            <a:r>
              <a:rPr lang="en-US" i="1" dirty="0" err="1"/>
              <a:t>suspensio</a:t>
            </a:r>
            <a:r>
              <a:rPr lang="en-US" i="1" dirty="0"/>
              <a:t> ad </a:t>
            </a:r>
            <a:r>
              <a:rPr lang="en-US" i="1" dirty="0" err="1"/>
              <a:t>cautelam</a:t>
            </a:r>
            <a:r>
              <a:rPr lang="en-US" dirty="0"/>
              <a:t>, since in the current legislation suspension is a penalty, and cannot yet be imposed at this stage.  The provision would more properly be called, for example, </a:t>
            </a:r>
            <a:r>
              <a:rPr lang="en-US" b="1" u="sng" dirty="0"/>
              <a:t>prohibition from the exercise of the ministry</a:t>
            </a:r>
            <a:r>
              <a:rPr lang="en-US" dirty="0"/>
              <a:t>.</a:t>
            </a:r>
          </a:p>
          <a:p>
            <a:pPr algn="just"/>
            <a:r>
              <a:rPr lang="en-US" dirty="0"/>
              <a:t>63. A decision to be avoided is that of simply transferring the accused cleric from his office, region or religious house, with the idea that distancing him from the place of the alleged crime or alleged victims constitutes a sufficient solution of the case.</a:t>
            </a:r>
          </a:p>
          <a:p>
            <a:pPr algn="just"/>
            <a:r>
              <a:rPr lang="en-US" dirty="0"/>
              <a:t>64. The precautionary measures referred to in no. 58 are imposed by a singular precept, legitimately made known (cf. canons 49ff. and 1319 CIC and 1406 and 1510ff. CCEO).</a:t>
            </a:r>
          </a:p>
          <a:p>
            <a:pPr algn="just"/>
            <a:r>
              <a:rPr lang="en-US" dirty="0"/>
              <a:t>65. It should be noted that whenever a decision is made to modify or revoke precautionary measures, this must be done by a </a:t>
            </a:r>
            <a:r>
              <a:rPr lang="en-US" b="1" u="sng" dirty="0"/>
              <a:t>corresponding decree</a:t>
            </a:r>
            <a:r>
              <a:rPr lang="en-US" dirty="0"/>
              <a:t>, legitimately made known.  This will not be necessary, however, at the conclusion of the possible process, since at that moment those measures cease to have legal effect.</a:t>
            </a:r>
          </a:p>
        </p:txBody>
      </p:sp>
      <p:sp>
        <p:nvSpPr>
          <p:cNvPr id="10" name="Rectangle 9">
            <a:extLst>
              <a:ext uri="{FF2B5EF4-FFF2-40B4-BE49-F238E27FC236}">
                <a16:creationId xmlns:a16="http://schemas.microsoft.com/office/drawing/2014/main" id="{30FD0521-8247-436D-9DDA-DD272BD75D36}"/>
              </a:ext>
            </a:extLst>
          </p:cNvPr>
          <p:cNvSpPr/>
          <p:nvPr/>
        </p:nvSpPr>
        <p:spPr>
          <a:xfrm rot="1488283">
            <a:off x="9566344" y="2556485"/>
            <a:ext cx="2292614" cy="477054"/>
          </a:xfrm>
          <a:prstGeom prst="rect">
            <a:avLst/>
          </a:prstGeom>
          <a:noFill/>
          <a:ln>
            <a:solidFill>
              <a:srgbClr val="FFC000"/>
            </a:solidFill>
          </a:ln>
        </p:spPr>
        <p:txBody>
          <a:bodyPr wrap="none" lIns="91440" tIns="45720" rIns="91440" bIns="45720">
            <a:spAutoFit/>
          </a:bodyPr>
          <a:lstStyle/>
          <a:p>
            <a:pPr algn="ctr"/>
            <a:r>
              <a:rPr lang="mt-MT" sz="2500" b="0" cap="none" spc="0" dirty="0">
                <a:ln w="0"/>
                <a:solidFill>
                  <a:srgbClr val="FFC000"/>
                </a:solidFill>
                <a:effectLst>
                  <a:innerShdw blurRad="114300">
                    <a:prstClr val="black"/>
                  </a:innerShdw>
                </a:effectLst>
              </a:rPr>
              <a:t>Very Important!</a:t>
            </a:r>
            <a:endParaRPr lang="en-US" sz="2500" b="0" cap="none" spc="0" dirty="0">
              <a:ln w="0"/>
              <a:solidFill>
                <a:srgbClr val="FFC000"/>
              </a:solidFill>
              <a:effectLst>
                <a:innerShdw blurRad="114300">
                  <a:prstClr val="black"/>
                </a:innerShdw>
              </a:effectLst>
            </a:endParaRPr>
          </a:p>
        </p:txBody>
      </p:sp>
    </p:spTree>
    <p:extLst>
      <p:ext uri="{BB962C8B-B14F-4D97-AF65-F5344CB8AC3E}">
        <p14:creationId xmlns:p14="http://schemas.microsoft.com/office/powerpoint/2010/main" val="4087029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10"/>
                                        </p:tgtEl>
                                      </p:cBhvr>
                                    </p:animEffect>
                                    <p:animScale>
                                      <p:cBhvr>
                                        <p:cTn id="17" dur="250" autoRev="1" fill="hold"/>
                                        <p:tgtEl>
                                          <p:spTgt spid="10"/>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fade">
                                      <p:cBhvr>
                                        <p:cTn id="22" dur="500"/>
                                        <p:tgtEl>
                                          <p:spTgt spid="9">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animEffect transition="in" filter="fade">
                                      <p:cBhvr>
                                        <p:cTn id="27" dur="500"/>
                                        <p:tgtEl>
                                          <p:spTgt spid="9">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3" end="3"/>
                                            </p:txEl>
                                          </p:spTgt>
                                        </p:tgtEl>
                                        <p:attrNameLst>
                                          <p:attrName>style.visibility</p:attrName>
                                        </p:attrNameLst>
                                      </p:cBhvr>
                                      <p:to>
                                        <p:strVal val="visible"/>
                                      </p:to>
                                    </p:set>
                                    <p:animEffect transition="in" filter="fade">
                                      <p:cBhvr>
                                        <p:cTn id="32" dur="500"/>
                                        <p:tgtEl>
                                          <p:spTgt spid="9">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4" end="4"/>
                                            </p:txEl>
                                          </p:spTgt>
                                        </p:tgtEl>
                                        <p:attrNameLst>
                                          <p:attrName>style.visibility</p:attrName>
                                        </p:attrNameLst>
                                      </p:cBhvr>
                                      <p:to>
                                        <p:strVal val="visible"/>
                                      </p:to>
                                    </p:set>
                                    <p:animEffect transition="in" filter="fade">
                                      <p:cBhvr>
                                        <p:cTn id="3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a:bodyPr>
          <a:lstStyle/>
          <a:p>
            <a:pPr marL="0" indent="0">
              <a:buNone/>
            </a:pPr>
            <a:r>
              <a:rPr lang="en-US" dirty="0"/>
              <a:t>E/ WHAT MUST BE DONE TO CONCLUDE THE PRELIMINARY INVESTIGATION?</a:t>
            </a:r>
            <a:r>
              <a:rPr lang="mt-MT" dirty="0"/>
              <a:t> (PAR. 66 – PAR. 75)</a:t>
            </a:r>
            <a:endParaRPr lang="en-US" dirty="0"/>
          </a:p>
        </p:txBody>
      </p:sp>
      <p:sp>
        <p:nvSpPr>
          <p:cNvPr id="9" name="Content Placeholder 2">
            <a:extLst>
              <a:ext uri="{FF2B5EF4-FFF2-40B4-BE49-F238E27FC236}">
                <a16:creationId xmlns:a16="http://schemas.microsoft.com/office/drawing/2014/main" id="{C8293949-A565-402E-85A3-B0B4505A3028}"/>
              </a:ext>
            </a:extLst>
          </p:cNvPr>
          <p:cNvSpPr txBox="1">
            <a:spLocks/>
          </p:cNvSpPr>
          <p:nvPr/>
        </p:nvSpPr>
        <p:spPr>
          <a:xfrm>
            <a:off x="493713" y="2392928"/>
            <a:ext cx="11174412" cy="4207897"/>
          </a:xfrm>
          <a:prstGeom prst="rect">
            <a:avLst/>
          </a:prstGeom>
        </p:spPr>
        <p:txBody>
          <a:bodyPr vert="horz" wrap="square" lIns="0" tIns="0" rIns="0" bIns="0" rtlCol="0">
            <a:normAutofit fontScale="85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66. It is recommended, for the sake of equity and a reasonable exercise of justice, that the duration of the preliminary investigation correspond to the purpose of the investigation, which is </a:t>
            </a:r>
            <a:r>
              <a:rPr lang="en-US" b="1" u="sng" dirty="0"/>
              <a:t>to assess the plausibility of the </a:t>
            </a:r>
            <a:r>
              <a:rPr lang="en-US" b="1" i="1" u="sng" dirty="0"/>
              <a:t>notitia de delicto </a:t>
            </a:r>
            <a:r>
              <a:rPr lang="en-US" b="1" u="sng" dirty="0"/>
              <a:t>and hence the existence of the </a:t>
            </a:r>
            <a:r>
              <a:rPr lang="en-US" b="1" i="1" u="sng" dirty="0" err="1"/>
              <a:t>fumus</a:t>
            </a:r>
            <a:r>
              <a:rPr lang="en-US" b="1" i="1" u="sng" dirty="0"/>
              <a:t> delicti</a:t>
            </a:r>
            <a:r>
              <a:rPr lang="en-US" dirty="0"/>
              <a:t>.  An unjustified delay in the preliminary investigation may constitute an act of negligence on the part of ecclesiastical authority.</a:t>
            </a:r>
          </a:p>
          <a:p>
            <a:pPr algn="just"/>
            <a:r>
              <a:rPr lang="en-US" dirty="0"/>
              <a:t>67. If the investigation has been carried out by a suitable person appointed by the Ordinary or Hierarch, he or she is to consign all the acts of the investigation, together with a personal evaluation of its results.</a:t>
            </a:r>
          </a:p>
          <a:p>
            <a:pPr algn="just"/>
            <a:r>
              <a:rPr lang="en-US" dirty="0"/>
              <a:t>68. In accordance with canons 1719 CIC and 1470 CCEO, the Ordinary or Hierarch must </a:t>
            </a:r>
            <a:r>
              <a:rPr lang="en-US" b="1" u="sng" dirty="0"/>
              <a:t>decree</a:t>
            </a:r>
            <a:r>
              <a:rPr lang="en-US" dirty="0"/>
              <a:t> the conclusion of the preliminary investigation.</a:t>
            </a:r>
          </a:p>
          <a:p>
            <a:pPr algn="just"/>
            <a:r>
              <a:rPr lang="en-US" dirty="0"/>
              <a:t>69. In accordance with art. 16 SST, once the preliminary investigation has concluded, whatever its outcome, the </a:t>
            </a:r>
            <a:r>
              <a:rPr lang="en-US" b="1" u="sng" dirty="0"/>
              <a:t>Ordinary or Hierarch is obliged to send, without delay, an authentic copy of the relative acts to the CDF</a:t>
            </a:r>
            <a:r>
              <a:rPr lang="en-US" dirty="0"/>
              <a:t>. Together with the copy of the acts and the duly completed form found at the end of this handbook, he is to provide his own evaluation of the results of the investigation (</a:t>
            </a:r>
            <a:r>
              <a:rPr lang="en-US" b="1" i="1" u="sng" dirty="0" err="1"/>
              <a:t>votum</a:t>
            </a:r>
            <a:r>
              <a:rPr lang="en-US" dirty="0"/>
              <a:t>) and to </a:t>
            </a:r>
            <a:r>
              <a:rPr lang="en-US" b="1" u="sng" dirty="0"/>
              <a:t>offer any suggestions</a:t>
            </a:r>
            <a:r>
              <a:rPr lang="en-US" dirty="0"/>
              <a:t> he may have on how to proceed (if, for example, he considers it appropriate to initiate a penal procedure and of what kind; if he considers sufficient the penalty imposed by the civil authorities; if the application of administrative measures by the Ordinary or Hierarch is preferable; if the prescription of the delict should be declared or its derogation granted).</a:t>
            </a:r>
          </a:p>
        </p:txBody>
      </p:sp>
      <p:sp>
        <p:nvSpPr>
          <p:cNvPr id="6" name="Rectangle 5">
            <a:extLst>
              <a:ext uri="{FF2B5EF4-FFF2-40B4-BE49-F238E27FC236}">
                <a16:creationId xmlns:a16="http://schemas.microsoft.com/office/drawing/2014/main" id="{9C918211-A9DB-46AD-B13C-AAE5EB350E3A}"/>
              </a:ext>
            </a:extLst>
          </p:cNvPr>
          <p:cNvSpPr/>
          <p:nvPr/>
        </p:nvSpPr>
        <p:spPr>
          <a:xfrm rot="1488283">
            <a:off x="9901901" y="4105706"/>
            <a:ext cx="1753690" cy="369332"/>
          </a:xfrm>
          <a:prstGeom prst="rect">
            <a:avLst/>
          </a:prstGeom>
          <a:noFill/>
          <a:ln>
            <a:solidFill>
              <a:srgbClr val="FFC000"/>
            </a:solidFill>
          </a:ln>
        </p:spPr>
        <p:txBody>
          <a:bodyPr wrap="square" lIns="91440" tIns="45720" rIns="91440" bIns="45720">
            <a:spAutoFit/>
          </a:bodyPr>
          <a:lstStyle/>
          <a:p>
            <a:pPr algn="ctr"/>
            <a:r>
              <a:rPr lang="mt-MT" b="0" cap="none" spc="0" dirty="0">
                <a:ln w="0"/>
                <a:solidFill>
                  <a:srgbClr val="FFC000"/>
                </a:solidFill>
                <a:effectLst>
                  <a:innerShdw blurRad="114300">
                    <a:prstClr val="black"/>
                  </a:innerShdw>
                </a:effectLst>
              </a:rPr>
              <a:t>Very Important!</a:t>
            </a:r>
            <a:endParaRPr lang="en-US" b="0" cap="none" spc="0" dirty="0">
              <a:ln w="0"/>
              <a:solidFill>
                <a:srgbClr val="FFC000"/>
              </a:solidFill>
              <a:effectLst>
                <a:innerShdw blurRad="114300">
                  <a:prstClr val="black"/>
                </a:innerShdw>
              </a:effectLst>
            </a:endParaRPr>
          </a:p>
        </p:txBody>
      </p:sp>
      <p:sp>
        <p:nvSpPr>
          <p:cNvPr id="7" name="Rectangle 6">
            <a:extLst>
              <a:ext uri="{FF2B5EF4-FFF2-40B4-BE49-F238E27FC236}">
                <a16:creationId xmlns:a16="http://schemas.microsoft.com/office/drawing/2014/main" id="{B083E70C-1256-4CED-9945-2BB4908DCC51}"/>
              </a:ext>
            </a:extLst>
          </p:cNvPr>
          <p:cNvSpPr/>
          <p:nvPr/>
        </p:nvSpPr>
        <p:spPr>
          <a:xfrm rot="1488283">
            <a:off x="9833720" y="5467660"/>
            <a:ext cx="1753690" cy="369332"/>
          </a:xfrm>
          <a:prstGeom prst="rect">
            <a:avLst/>
          </a:prstGeom>
          <a:noFill/>
          <a:ln>
            <a:solidFill>
              <a:srgbClr val="FFC000"/>
            </a:solidFill>
          </a:ln>
        </p:spPr>
        <p:txBody>
          <a:bodyPr wrap="square" lIns="91440" tIns="45720" rIns="91440" bIns="45720">
            <a:spAutoFit/>
          </a:bodyPr>
          <a:lstStyle/>
          <a:p>
            <a:pPr algn="ctr"/>
            <a:r>
              <a:rPr lang="mt-MT" b="0" cap="none" spc="0" dirty="0">
                <a:ln w="0"/>
                <a:solidFill>
                  <a:srgbClr val="FFC000"/>
                </a:solidFill>
                <a:effectLst>
                  <a:innerShdw blurRad="114300">
                    <a:prstClr val="black"/>
                  </a:innerShdw>
                </a:effectLst>
              </a:rPr>
              <a:t>Very Important!</a:t>
            </a:r>
            <a:endParaRPr lang="en-US" b="0" cap="none" spc="0" dirty="0">
              <a:ln w="0"/>
              <a:solidFill>
                <a:srgbClr val="FFC000"/>
              </a:solidFill>
              <a:effectLst>
                <a:innerShdw blurRad="114300">
                  <a:prstClr val="black"/>
                </a:innerShdw>
              </a:effectLst>
            </a:endParaRPr>
          </a:p>
        </p:txBody>
      </p:sp>
    </p:spTree>
    <p:extLst>
      <p:ext uri="{BB962C8B-B14F-4D97-AF65-F5344CB8AC3E}">
        <p14:creationId xmlns:p14="http://schemas.microsoft.com/office/powerpoint/2010/main" val="3216357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5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fade">
                                      <p:cBhvr>
                                        <p:cTn id="22" dur="5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6"/>
                                        </p:tgtEl>
                                      </p:cBhvr>
                                    </p:animEffect>
                                    <p:animScale>
                                      <p:cBhvr>
                                        <p:cTn id="27" dur="250" autoRev="1" fill="hold"/>
                                        <p:tgtEl>
                                          <p:spTgt spid="6"/>
                                        </p:tgtEl>
                                      </p:cBhvr>
                                      <p:by x="105000" y="105000"/>
                                    </p:animScale>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3" end="3"/>
                                            </p:txEl>
                                          </p:spTgt>
                                        </p:tgtEl>
                                        <p:attrNameLst>
                                          <p:attrName>style.visibility</p:attrName>
                                        </p:attrNameLst>
                                      </p:cBhvr>
                                      <p:to>
                                        <p:strVal val="visible"/>
                                      </p:to>
                                    </p:set>
                                    <p:animEffect transition="in" filter="fade">
                                      <p:cBhvr>
                                        <p:cTn id="32" dur="500"/>
                                        <p:tgtEl>
                                          <p:spTgt spid="9">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7"/>
                                        </p:tgtEl>
                                      </p:cBhvr>
                                    </p:animEffect>
                                    <p:animScale>
                                      <p:cBhvr>
                                        <p:cTn id="37" dur="250"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III. How does the preliminary investigation take place?</a:t>
            </a:r>
            <a:r>
              <a:rPr lang="mt-MT" dirty="0"/>
              <a:t>(Par. 32 – Par. 75)</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a:bodyPr>
          <a:lstStyle/>
          <a:p>
            <a:pPr marL="0" indent="0">
              <a:buNone/>
            </a:pPr>
            <a:r>
              <a:rPr lang="en-US" dirty="0"/>
              <a:t>E/ WHAT MUST BE DONE TO CONCLUDE THE PRELIMINARY INVESTIGATION?</a:t>
            </a:r>
            <a:r>
              <a:rPr lang="mt-MT" dirty="0"/>
              <a:t> (PAR. 66 – PAR. 75)</a:t>
            </a:r>
            <a:endParaRPr lang="en-US" dirty="0"/>
          </a:p>
        </p:txBody>
      </p:sp>
      <p:sp>
        <p:nvSpPr>
          <p:cNvPr id="9" name="Content Placeholder 2">
            <a:extLst>
              <a:ext uri="{FF2B5EF4-FFF2-40B4-BE49-F238E27FC236}">
                <a16:creationId xmlns:a16="http://schemas.microsoft.com/office/drawing/2014/main" id="{C8293949-A565-402E-85A3-B0B4505A3028}"/>
              </a:ext>
            </a:extLst>
          </p:cNvPr>
          <p:cNvSpPr txBox="1">
            <a:spLocks/>
          </p:cNvSpPr>
          <p:nvPr/>
        </p:nvSpPr>
        <p:spPr>
          <a:xfrm>
            <a:off x="493713" y="2392928"/>
            <a:ext cx="11174412" cy="4207897"/>
          </a:xfrm>
          <a:prstGeom prst="rect">
            <a:avLst/>
          </a:prstGeom>
        </p:spPr>
        <p:txBody>
          <a:bodyPr vert="horz" wrap="square" lIns="0" tIns="0" rIns="0" bIns="0" rtlCol="0">
            <a:normAutofit fontScale="70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70. In cases where the Ordinary or Hierarch who carried out the preliminary investigation is a </a:t>
            </a:r>
            <a:r>
              <a:rPr lang="en-US" b="1" u="sng" dirty="0"/>
              <a:t>major Superior</a:t>
            </a:r>
            <a:r>
              <a:rPr lang="en-US" dirty="0"/>
              <a:t>, it is best that he likewise transmit a copy of all documentation related to the investigation to the </a:t>
            </a:r>
            <a:r>
              <a:rPr lang="en-US" b="1" u="sng" dirty="0"/>
              <a:t>supreme Moderator </a:t>
            </a:r>
            <a:r>
              <a:rPr lang="en-US" dirty="0"/>
              <a:t>(or to the relative Bishop in the case of Institutes or Societies of diocesan right), since they are the persons with whom the CDF will ordinarily communicate thereafter. For his part, the </a:t>
            </a:r>
            <a:r>
              <a:rPr lang="en-US" b="1" u="sng" dirty="0"/>
              <a:t>supreme Moderator </a:t>
            </a:r>
            <a:r>
              <a:rPr lang="en-US" dirty="0"/>
              <a:t>will send to the CDF his own </a:t>
            </a:r>
            <a:r>
              <a:rPr lang="en-US" b="1" i="1" u="sng" dirty="0" err="1"/>
              <a:t>votum</a:t>
            </a:r>
            <a:r>
              <a:rPr lang="en-US" dirty="0"/>
              <a:t>, as above in no. 69.</a:t>
            </a:r>
          </a:p>
          <a:p>
            <a:pPr algn="just"/>
            <a:r>
              <a:rPr lang="en-US" dirty="0"/>
              <a:t>71. Whenever the Ordinary who carried out the preliminary investigation is not the Ordinary of the place where the alleged delict was committed, he is to communicate to the latter the results of the investigation.</a:t>
            </a:r>
          </a:p>
          <a:p>
            <a:pPr algn="just"/>
            <a:r>
              <a:rPr lang="en-US" dirty="0"/>
              <a:t>72. The acts are </a:t>
            </a:r>
            <a:r>
              <a:rPr lang="en-US" b="1" u="sng" dirty="0"/>
              <a:t>to be sent in a single copy</a:t>
            </a:r>
            <a:r>
              <a:rPr lang="en-US" dirty="0"/>
              <a:t>; it is helpful if they are authenticated by a notary who is a member of the curia, unless a specific notary had been appointed for the preliminary investigation.</a:t>
            </a:r>
          </a:p>
          <a:p>
            <a:pPr algn="just"/>
            <a:r>
              <a:rPr lang="en-US" dirty="0"/>
              <a:t>73. Canons 1719 CIC and 1470 CCEO state that the original of all the acts is to be kept in the secret archive of the curia.</a:t>
            </a:r>
          </a:p>
          <a:p>
            <a:pPr algn="just"/>
            <a:r>
              <a:rPr lang="en-US" dirty="0"/>
              <a:t>74. Again, according to art. 16 SST, once the acts of the preliminary investigation have been sent to the CDF, the Ordinary or Hierarch is to await communications or instructions in this regard from the CDF.</a:t>
            </a:r>
          </a:p>
          <a:p>
            <a:pPr algn="just"/>
            <a:r>
              <a:rPr lang="en-US" dirty="0"/>
              <a:t>75. Clearly, if other elements related to the preliminary investigation or new accusations should emerge in the meantime, these are to be forwarded to the CDF as quickly as possible, in order to be added to what is already in its possession.  If it appears useful to reopen the preliminary investigation on the basis of those elements, the CDF is to be informed immediately.</a:t>
            </a:r>
          </a:p>
        </p:txBody>
      </p:sp>
    </p:spTree>
    <p:extLst>
      <p:ext uri="{BB962C8B-B14F-4D97-AF65-F5344CB8AC3E}">
        <p14:creationId xmlns:p14="http://schemas.microsoft.com/office/powerpoint/2010/main" val="5077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5" end="5"/>
                                            </p:txEl>
                                          </p:spTgt>
                                        </p:tgtEl>
                                        <p:attrNameLst>
                                          <p:attrName>style.visibility</p:attrName>
                                        </p:attrNameLst>
                                      </p:cBhvr>
                                      <p:to>
                                        <p:strVal val="visible"/>
                                      </p:to>
                                    </p:set>
                                    <p:animEffect transition="in" filter="fade">
                                      <p:cBhvr>
                                        <p:cTn id="32"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IV. What can the CDF do at this point?</a:t>
            </a:r>
            <a:r>
              <a:rPr lang="mt-MT" dirty="0"/>
              <a:t> (Par. 76 – Par. 83)</a:t>
            </a:r>
            <a:endParaRPr lang="en-MT" dirty="0"/>
          </a:p>
        </p:txBody>
      </p:sp>
      <p:sp>
        <p:nvSpPr>
          <p:cNvPr id="7" name="Content Placeholder 2">
            <a:extLst>
              <a:ext uri="{FF2B5EF4-FFF2-40B4-BE49-F238E27FC236}">
                <a16:creationId xmlns:a16="http://schemas.microsoft.com/office/drawing/2014/main" id="{D2C7F772-35CC-40AE-B17A-7F6D82DD6B28}"/>
              </a:ext>
            </a:extLst>
          </p:cNvPr>
          <p:cNvSpPr>
            <a:spLocks noGrp="1"/>
          </p:cNvSpPr>
          <p:nvPr>
            <p:ph idx="1"/>
          </p:nvPr>
        </p:nvSpPr>
        <p:spPr>
          <a:xfrm>
            <a:off x="209550" y="1876425"/>
            <a:ext cx="11791950" cy="4895850"/>
          </a:xfrm>
        </p:spPr>
        <p:txBody>
          <a:bodyPr>
            <a:normAutofit fontScale="55000" lnSpcReduction="20000"/>
          </a:bodyPr>
          <a:lstStyle/>
          <a:p>
            <a:pPr algn="just"/>
            <a:r>
              <a:rPr lang="mt-MT" dirty="0"/>
              <a:t>Before moving to the questions of this section, we will first look at par. 76 and par. 77 that open this section:</a:t>
            </a:r>
          </a:p>
          <a:p>
            <a:pPr algn="just"/>
            <a:r>
              <a:rPr lang="en-US" dirty="0"/>
              <a:t>76. Upon receipt of the acts of the preliminary investigation, ordinarily the CDF immediately sends an acknowledgment to the Ordinary, Hierarch, Supreme Moderator (in the case of religious, also to the Congregation for Institutes of Consecrated Life and for Societies of Apostolic Life; if the cleric is from an Eastern Church, to the Congregation for Oriental Churches; and to the Congregation for the Evangelization of Peoples if the cleric belongs to a territory subject to that Dicastery), communicating – unless it had previously done so – the </a:t>
            </a:r>
            <a:r>
              <a:rPr lang="en-US" b="1" u="sng" dirty="0"/>
              <a:t>protocol number</a:t>
            </a:r>
            <a:r>
              <a:rPr lang="en-US" dirty="0"/>
              <a:t> corresponding to the case.  Reference must be made to this number in all further communication with the CDF.</a:t>
            </a:r>
          </a:p>
          <a:p>
            <a:pPr algn="just"/>
            <a:r>
              <a:rPr lang="en-US" dirty="0"/>
              <a:t>77. After attentively examining the acts, the CDF can then choose to act in a variety of ways:</a:t>
            </a:r>
            <a:endParaRPr lang="mt-MT" dirty="0"/>
          </a:p>
          <a:p>
            <a:pPr lvl="1" algn="just"/>
            <a:r>
              <a:rPr lang="en-US" sz="1600" dirty="0"/>
              <a:t>it can archive the case;</a:t>
            </a:r>
            <a:endParaRPr lang="mt-MT" sz="1600" dirty="0"/>
          </a:p>
          <a:p>
            <a:pPr lvl="1" algn="just"/>
            <a:r>
              <a:rPr lang="en-US" sz="1600" dirty="0"/>
              <a:t>request a more thorough preliminary investigation;</a:t>
            </a:r>
            <a:endParaRPr lang="mt-MT" sz="1600" dirty="0"/>
          </a:p>
          <a:p>
            <a:pPr lvl="1" algn="just"/>
            <a:r>
              <a:rPr lang="en-US" sz="1600" dirty="0"/>
              <a:t>impose non-penal disciplinary measures,</a:t>
            </a:r>
            <a:r>
              <a:rPr lang="mt-MT" sz="1600" dirty="0"/>
              <a:t> </a:t>
            </a:r>
            <a:r>
              <a:rPr lang="en-US" sz="1600" dirty="0"/>
              <a:t>ordinarily by a penal precept;</a:t>
            </a:r>
            <a:endParaRPr lang="mt-MT" sz="1600" dirty="0"/>
          </a:p>
          <a:p>
            <a:pPr lvl="1" algn="just"/>
            <a:r>
              <a:rPr lang="en-US" sz="1600" dirty="0"/>
              <a:t>impose penal remedies or penances, or warnings or rebukes;</a:t>
            </a:r>
            <a:endParaRPr lang="mt-MT" sz="1600" dirty="0"/>
          </a:p>
          <a:p>
            <a:pPr lvl="1" algn="just"/>
            <a:r>
              <a:rPr lang="en-US" sz="1600" dirty="0"/>
              <a:t>initiate a penal process;</a:t>
            </a:r>
            <a:endParaRPr lang="mt-MT" sz="1600" dirty="0"/>
          </a:p>
          <a:p>
            <a:pPr lvl="1" algn="just"/>
            <a:r>
              <a:rPr lang="en-US" sz="1600" dirty="0"/>
              <a:t>or identify other means of pastoral response. </a:t>
            </a:r>
            <a:endParaRPr lang="mt-MT" sz="1600" dirty="0"/>
          </a:p>
          <a:p>
            <a:pPr algn="just"/>
            <a:r>
              <a:rPr lang="en-US" dirty="0"/>
              <a:t>The decision, once made, is then communicated to the Ordinary with suitable instructions for its execution.</a:t>
            </a:r>
            <a:endParaRPr lang="mt-MT" dirty="0"/>
          </a:p>
          <a:p>
            <a:pPr algn="just"/>
            <a:r>
              <a:rPr lang="en-US" dirty="0"/>
              <a:t>T</a:t>
            </a:r>
            <a:r>
              <a:rPr lang="en-MT" dirty="0"/>
              <a:t>his section consists of three questions:</a:t>
            </a:r>
          </a:p>
          <a:p>
            <a:pPr lvl="1" algn="just"/>
            <a:r>
              <a:rPr lang="en-US" sz="1600" dirty="0"/>
              <a:t>a/ What are non-penal disciplinary measures?</a:t>
            </a:r>
            <a:r>
              <a:rPr lang="mt-MT" sz="1600" dirty="0"/>
              <a:t> </a:t>
            </a:r>
            <a:r>
              <a:rPr lang="en-MT" sz="1600" dirty="0"/>
              <a:t>(Par. 78)</a:t>
            </a:r>
          </a:p>
          <a:p>
            <a:pPr lvl="1" algn="just"/>
            <a:r>
              <a:rPr lang="en-US" sz="1600" dirty="0"/>
              <a:t>b/ What is a penal precept?</a:t>
            </a:r>
            <a:r>
              <a:rPr lang="en-MT" sz="1600" dirty="0"/>
              <a:t> (Par. 79 – Par. 82)</a:t>
            </a:r>
          </a:p>
          <a:p>
            <a:pPr lvl="1" algn="just"/>
            <a:r>
              <a:rPr lang="en-US" sz="1600" dirty="0"/>
              <a:t>c/ What are penal remedies, penances and public rebukes?</a:t>
            </a:r>
            <a:r>
              <a:rPr lang="en-MT" sz="1600" dirty="0"/>
              <a:t> (Par. 83)</a:t>
            </a:r>
          </a:p>
        </p:txBody>
      </p:sp>
    </p:spTree>
    <p:extLst>
      <p:ext uri="{BB962C8B-B14F-4D97-AF65-F5344CB8AC3E}">
        <p14:creationId xmlns:p14="http://schemas.microsoft.com/office/powerpoint/2010/main" val="2005007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Effect transition="in" filter="fade">
                                      <p:cBhvr>
                                        <p:cTn id="17" dur="500"/>
                                        <p:tgtEl>
                                          <p:spTgt spid="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Effect transition="in" filter="fade">
                                      <p:cBhvr>
                                        <p:cTn id="27" dur="500"/>
                                        <p:tgtEl>
                                          <p:spTgt spid="7">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6" end="6"/>
                                            </p:txEl>
                                          </p:spTgt>
                                        </p:tgtEl>
                                        <p:attrNameLst>
                                          <p:attrName>style.visibility</p:attrName>
                                        </p:attrNameLst>
                                      </p:cBhvr>
                                      <p:to>
                                        <p:strVal val="visible"/>
                                      </p:to>
                                    </p:set>
                                    <p:animEffect transition="in" filter="fade">
                                      <p:cBhvr>
                                        <p:cTn id="32" dur="500"/>
                                        <p:tgtEl>
                                          <p:spTgt spid="7">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animEffect transition="in" filter="fade">
                                      <p:cBhvr>
                                        <p:cTn id="37" dur="500"/>
                                        <p:tgtEl>
                                          <p:spTgt spid="7">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8" end="8"/>
                                            </p:txEl>
                                          </p:spTgt>
                                        </p:tgtEl>
                                        <p:attrNameLst>
                                          <p:attrName>style.visibility</p:attrName>
                                        </p:attrNameLst>
                                      </p:cBhvr>
                                      <p:to>
                                        <p:strVal val="visible"/>
                                      </p:to>
                                    </p:set>
                                    <p:animEffect transition="in" filter="fade">
                                      <p:cBhvr>
                                        <p:cTn id="42" dur="500"/>
                                        <p:tgtEl>
                                          <p:spTgt spid="7">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9" end="9"/>
                                            </p:txEl>
                                          </p:spTgt>
                                        </p:tgtEl>
                                        <p:attrNameLst>
                                          <p:attrName>style.visibility</p:attrName>
                                        </p:attrNameLst>
                                      </p:cBhvr>
                                      <p:to>
                                        <p:strVal val="visible"/>
                                      </p:to>
                                    </p:set>
                                    <p:animEffect transition="in" filter="fade">
                                      <p:cBhvr>
                                        <p:cTn id="47" dur="500"/>
                                        <p:tgtEl>
                                          <p:spTgt spid="7">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xEl>
                                              <p:pRg st="10" end="10"/>
                                            </p:txEl>
                                          </p:spTgt>
                                        </p:tgtEl>
                                        <p:attrNameLst>
                                          <p:attrName>style.visibility</p:attrName>
                                        </p:attrNameLst>
                                      </p:cBhvr>
                                      <p:to>
                                        <p:strVal val="visible"/>
                                      </p:to>
                                    </p:set>
                                    <p:animEffect transition="in" filter="fade">
                                      <p:cBhvr>
                                        <p:cTn id="52" dur="500"/>
                                        <p:tgtEl>
                                          <p:spTgt spid="7">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
                                            <p:txEl>
                                              <p:pRg st="1" end="1"/>
                                            </p:txEl>
                                          </p:spTgt>
                                        </p:tgtEl>
                                        <p:attrNameLst>
                                          <p:attrName>style.visibility</p:attrName>
                                        </p:attrNameLst>
                                      </p:cBhvr>
                                      <p:to>
                                        <p:strVal val="visible"/>
                                      </p:to>
                                    </p:set>
                                    <p:animEffect transition="in" filter="fade">
                                      <p:cBhvr>
                                        <p:cTn id="57" dur="500"/>
                                        <p:tgtEl>
                                          <p:spTgt spid="7">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xEl>
                                              <p:pRg st="11" end="11"/>
                                            </p:txEl>
                                          </p:spTgt>
                                        </p:tgtEl>
                                        <p:attrNameLst>
                                          <p:attrName>style.visibility</p:attrName>
                                        </p:attrNameLst>
                                      </p:cBhvr>
                                      <p:to>
                                        <p:strVal val="visible"/>
                                      </p:to>
                                    </p:set>
                                    <p:animEffect transition="in" filter="fade">
                                      <p:cBhvr>
                                        <p:cTn id="62" dur="500"/>
                                        <p:tgtEl>
                                          <p:spTgt spid="7">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
                                            <p:txEl>
                                              <p:pRg st="12" end="12"/>
                                            </p:txEl>
                                          </p:spTgt>
                                        </p:tgtEl>
                                        <p:attrNameLst>
                                          <p:attrName>style.visibility</p:attrName>
                                        </p:attrNameLst>
                                      </p:cBhvr>
                                      <p:to>
                                        <p:strVal val="visible"/>
                                      </p:to>
                                    </p:set>
                                    <p:animEffect transition="in" filter="fade">
                                      <p:cBhvr>
                                        <p:cTn id="67" dur="500"/>
                                        <p:tgtEl>
                                          <p:spTgt spid="7">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
                                            <p:txEl>
                                              <p:pRg st="13" end="13"/>
                                            </p:txEl>
                                          </p:spTgt>
                                        </p:tgtEl>
                                        <p:attrNameLst>
                                          <p:attrName>style.visibility</p:attrName>
                                        </p:attrNameLst>
                                      </p:cBhvr>
                                      <p:to>
                                        <p:strVal val="visible"/>
                                      </p:to>
                                    </p:set>
                                    <p:animEffect transition="in" filter="fade">
                                      <p:cBhvr>
                                        <p:cTn id="72" dur="500"/>
                                        <p:tgtEl>
                                          <p:spTgt spid="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IV. What can the CDF do at this point? (Par. 76 – Par. 83)</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a:bodyPr>
          <a:lstStyle/>
          <a:p>
            <a:pPr marL="0" indent="0">
              <a:buNone/>
            </a:pPr>
            <a:r>
              <a:rPr lang="en-US" dirty="0"/>
              <a:t>A/ WHAT ARE NON-PENAL DISCIPLINARY MEASURES? (PAR. 78)</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493713" y="2392928"/>
            <a:ext cx="11174412" cy="4207897"/>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78. Non-penal disciplinary measures are </a:t>
            </a:r>
            <a:r>
              <a:rPr lang="en-US" b="1" u="sng" dirty="0"/>
              <a:t>singular administrative acts</a:t>
            </a:r>
            <a:r>
              <a:rPr lang="en-US" dirty="0"/>
              <a:t> (that is, acts of the Ordinary or Hierarch, or of the CDF) </a:t>
            </a:r>
            <a:r>
              <a:rPr lang="en-US" b="1" u="sng" dirty="0"/>
              <a:t>by which the accused is ordered to do or to refrain from doing something</a:t>
            </a:r>
            <a:r>
              <a:rPr lang="en-US" dirty="0"/>
              <a:t>.  In these cases, </a:t>
            </a:r>
            <a:r>
              <a:rPr lang="en-US" b="1" u="sng" dirty="0"/>
              <a:t>limits are ordinarily imposed on the exercise of the ministry</a:t>
            </a:r>
            <a:r>
              <a:rPr lang="en-US" dirty="0"/>
              <a:t>, of greater or lesser extent in view of the case, and </a:t>
            </a:r>
            <a:r>
              <a:rPr lang="en-US" b="1" u="sng" dirty="0"/>
              <a:t>also at times the obligation of residing in a certain place</a:t>
            </a:r>
            <a:r>
              <a:rPr lang="en-US" dirty="0"/>
              <a:t>. </a:t>
            </a:r>
            <a:endParaRPr lang="mt-MT" dirty="0"/>
          </a:p>
          <a:p>
            <a:pPr algn="just"/>
            <a:r>
              <a:rPr lang="en-US" dirty="0"/>
              <a:t>It must be emphasized that these </a:t>
            </a:r>
            <a:r>
              <a:rPr lang="en-US" b="1" dirty="0"/>
              <a:t>ARE NOT PENALTIES</a:t>
            </a:r>
            <a:r>
              <a:rPr lang="en-US" dirty="0"/>
              <a:t>, but </a:t>
            </a:r>
            <a:r>
              <a:rPr lang="en-US" b="1" u="sng" dirty="0"/>
              <a:t>acts of governance</a:t>
            </a:r>
            <a:r>
              <a:rPr lang="en-US" dirty="0"/>
              <a:t> meant to</a:t>
            </a:r>
            <a:r>
              <a:rPr lang="mt-MT" dirty="0"/>
              <a:t>:</a:t>
            </a:r>
          </a:p>
          <a:p>
            <a:pPr lvl="1" algn="just"/>
            <a:r>
              <a:rPr lang="en-US" dirty="0"/>
              <a:t>ensure and protect the common good and ecclesial discipline, and</a:t>
            </a:r>
            <a:endParaRPr lang="mt-MT" dirty="0"/>
          </a:p>
          <a:p>
            <a:pPr lvl="1" algn="just"/>
            <a:r>
              <a:rPr lang="en-US" dirty="0"/>
              <a:t>to avoid scandal on the part of the faithful.</a:t>
            </a:r>
          </a:p>
        </p:txBody>
      </p:sp>
    </p:spTree>
    <p:extLst>
      <p:ext uri="{BB962C8B-B14F-4D97-AF65-F5344CB8AC3E}">
        <p14:creationId xmlns:p14="http://schemas.microsoft.com/office/powerpoint/2010/main" val="143222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fade">
                                      <p:cBhvr>
                                        <p:cTn id="27" dur="500"/>
                                        <p:tgtEl>
                                          <p:spTgt spid="5">
                                            <p:txEl>
                                              <p:pRg st="2" end="2"/>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08743-7025-4573-AFC8-A7256B44E3AC}"/>
              </a:ext>
            </a:extLst>
          </p:cNvPr>
          <p:cNvSpPr>
            <a:spLocks noGrp="1"/>
          </p:cNvSpPr>
          <p:nvPr>
            <p:ph type="title"/>
          </p:nvPr>
        </p:nvSpPr>
        <p:spPr>
          <a:xfrm>
            <a:off x="550862" y="311150"/>
            <a:ext cx="11091600" cy="1332000"/>
          </a:xfrm>
        </p:spPr>
        <p:txBody>
          <a:bodyPr/>
          <a:lstStyle/>
          <a:p>
            <a:r>
              <a:rPr lang="en-US" i="1" dirty="0"/>
              <a:t>V</a:t>
            </a:r>
            <a:r>
              <a:rPr lang="mt-MT" i="1" dirty="0"/>
              <a:t>ademecum</a:t>
            </a:r>
            <a:r>
              <a:rPr lang="en-US" dirty="0"/>
              <a:t>: Table of Contents</a:t>
            </a:r>
            <a:endParaRPr lang="en-MT" dirty="0"/>
          </a:p>
        </p:txBody>
      </p:sp>
      <p:sp>
        <p:nvSpPr>
          <p:cNvPr id="3" name="Content Placeholder 2">
            <a:extLst>
              <a:ext uri="{FF2B5EF4-FFF2-40B4-BE49-F238E27FC236}">
                <a16:creationId xmlns:a16="http://schemas.microsoft.com/office/drawing/2014/main" id="{024AFE1A-F3A7-4C0E-B848-A310F235541D}"/>
              </a:ext>
            </a:extLst>
          </p:cNvPr>
          <p:cNvSpPr>
            <a:spLocks noGrp="1"/>
          </p:cNvSpPr>
          <p:nvPr>
            <p:ph idx="1"/>
          </p:nvPr>
        </p:nvSpPr>
        <p:spPr>
          <a:xfrm>
            <a:off x="550863" y="1285876"/>
            <a:ext cx="11090274" cy="5391150"/>
          </a:xfrm>
        </p:spPr>
        <p:txBody>
          <a:bodyPr>
            <a:noAutofit/>
          </a:bodyPr>
          <a:lstStyle/>
          <a:p>
            <a:pPr algn="just">
              <a:lnSpc>
                <a:spcPct val="100000"/>
              </a:lnSpc>
            </a:pPr>
            <a:r>
              <a:rPr lang="en-US" dirty="0"/>
              <a:t>It consists of:</a:t>
            </a:r>
          </a:p>
          <a:p>
            <a:pPr lvl="1" algn="just">
              <a:lnSpc>
                <a:spcPct val="100000"/>
              </a:lnSpc>
            </a:pPr>
            <a:r>
              <a:rPr lang="en-US" sz="2000" i="1" dirty="0"/>
              <a:t>Nota Bene</a:t>
            </a:r>
          </a:p>
          <a:p>
            <a:pPr lvl="1" algn="just">
              <a:lnSpc>
                <a:spcPct val="100000"/>
              </a:lnSpc>
            </a:pPr>
            <a:r>
              <a:rPr lang="en-US" sz="2000" dirty="0"/>
              <a:t>0. Introduction</a:t>
            </a:r>
          </a:p>
          <a:p>
            <a:pPr lvl="1" algn="just">
              <a:lnSpc>
                <a:spcPct val="100000"/>
              </a:lnSpc>
            </a:pPr>
            <a:r>
              <a:rPr lang="en-US" sz="2000" dirty="0"/>
              <a:t>I. What constitutes a delict?</a:t>
            </a:r>
          </a:p>
          <a:p>
            <a:pPr lvl="1" algn="just">
              <a:lnSpc>
                <a:spcPct val="100000"/>
              </a:lnSpc>
            </a:pPr>
            <a:r>
              <a:rPr lang="en-US" sz="2000" dirty="0"/>
              <a:t>II. What must be done when </a:t>
            </a:r>
            <a:r>
              <a:rPr lang="en-US" sz="2000" u="sng" dirty="0"/>
              <a:t>information is received </a:t>
            </a:r>
            <a:r>
              <a:rPr lang="en-US" sz="2000" dirty="0"/>
              <a:t>about a possible delict (</a:t>
            </a:r>
            <a:r>
              <a:rPr lang="en-US" sz="2000" i="1" u="sng" dirty="0"/>
              <a:t>notitia</a:t>
            </a:r>
            <a:r>
              <a:rPr lang="en-US" sz="2000" i="1" dirty="0"/>
              <a:t> de delicto</a:t>
            </a:r>
            <a:r>
              <a:rPr lang="en-US" sz="2000" dirty="0"/>
              <a:t>)?</a:t>
            </a:r>
          </a:p>
          <a:p>
            <a:pPr lvl="1" algn="just">
              <a:lnSpc>
                <a:spcPct val="100000"/>
              </a:lnSpc>
            </a:pPr>
            <a:r>
              <a:rPr lang="en-US" sz="2000" dirty="0"/>
              <a:t>III. How does the </a:t>
            </a:r>
            <a:r>
              <a:rPr lang="en-US" sz="2000" u="sng" dirty="0"/>
              <a:t>preliminary investigation </a:t>
            </a:r>
            <a:r>
              <a:rPr lang="en-US" sz="2000" dirty="0"/>
              <a:t>take place?</a:t>
            </a:r>
          </a:p>
          <a:p>
            <a:pPr lvl="1" algn="just">
              <a:lnSpc>
                <a:spcPct val="100000"/>
              </a:lnSpc>
            </a:pPr>
            <a:r>
              <a:rPr lang="en-US" sz="2000" dirty="0"/>
              <a:t>IV. What can the </a:t>
            </a:r>
            <a:r>
              <a:rPr lang="en-US" sz="2000" u="sng" dirty="0"/>
              <a:t>CDF</a:t>
            </a:r>
            <a:r>
              <a:rPr lang="en-US" sz="2000" dirty="0"/>
              <a:t> do at this point?</a:t>
            </a:r>
          </a:p>
          <a:p>
            <a:pPr lvl="1" algn="just">
              <a:lnSpc>
                <a:spcPct val="100000"/>
              </a:lnSpc>
            </a:pPr>
            <a:r>
              <a:rPr lang="en-US" sz="2000" dirty="0"/>
              <a:t>V. What </a:t>
            </a:r>
            <a:r>
              <a:rPr lang="en-US" sz="2000" u="sng" dirty="0"/>
              <a:t>decisions</a:t>
            </a:r>
            <a:r>
              <a:rPr lang="en-US" sz="2000" dirty="0"/>
              <a:t> are possible in a </a:t>
            </a:r>
            <a:r>
              <a:rPr lang="en-US" sz="2000" u="sng" dirty="0"/>
              <a:t>penal process</a:t>
            </a:r>
            <a:r>
              <a:rPr lang="en-US" sz="2000" dirty="0"/>
              <a:t>?</a:t>
            </a:r>
          </a:p>
          <a:p>
            <a:pPr lvl="1" algn="just">
              <a:lnSpc>
                <a:spcPct val="100000"/>
              </a:lnSpc>
            </a:pPr>
            <a:r>
              <a:rPr lang="en-US" sz="2000" dirty="0"/>
              <a:t>VI. What </a:t>
            </a:r>
            <a:r>
              <a:rPr lang="en-US" sz="2000" u="sng" dirty="0"/>
              <a:t>penal procedures </a:t>
            </a:r>
            <a:r>
              <a:rPr lang="en-US" sz="2000" dirty="0"/>
              <a:t>are possible?</a:t>
            </a:r>
          </a:p>
          <a:p>
            <a:pPr lvl="1" algn="just">
              <a:lnSpc>
                <a:spcPct val="100000"/>
              </a:lnSpc>
            </a:pPr>
            <a:r>
              <a:rPr lang="en-US" sz="2000" dirty="0"/>
              <a:t>VII. What can happen once a </a:t>
            </a:r>
            <a:r>
              <a:rPr lang="en-US" sz="2000" u="sng" dirty="0"/>
              <a:t>penal procedure ends</a:t>
            </a:r>
            <a:r>
              <a:rPr lang="en-US" sz="2000" dirty="0"/>
              <a:t>?</a:t>
            </a:r>
          </a:p>
          <a:p>
            <a:pPr lvl="1" algn="just">
              <a:lnSpc>
                <a:spcPct val="100000"/>
              </a:lnSpc>
            </a:pPr>
            <a:r>
              <a:rPr lang="en-US" sz="2000" dirty="0"/>
              <a:t>VIII. What should be done in case of </a:t>
            </a:r>
            <a:r>
              <a:rPr lang="en-US" sz="2000" u="sng" dirty="0"/>
              <a:t>recourse</a:t>
            </a:r>
            <a:r>
              <a:rPr lang="en-US" sz="2000" dirty="0"/>
              <a:t> against a penal decree?</a:t>
            </a:r>
          </a:p>
          <a:p>
            <a:pPr lvl="1" algn="just">
              <a:lnSpc>
                <a:spcPct val="100000"/>
              </a:lnSpc>
            </a:pPr>
            <a:r>
              <a:rPr lang="en-US" sz="2000" dirty="0"/>
              <a:t>IX. Is there anything that should always be kept in mind?</a:t>
            </a:r>
            <a:endParaRPr lang="en-MT" sz="2000" dirty="0"/>
          </a:p>
        </p:txBody>
      </p:sp>
    </p:spTree>
    <p:extLst>
      <p:ext uri="{BB962C8B-B14F-4D97-AF65-F5344CB8AC3E}">
        <p14:creationId xmlns:p14="http://schemas.microsoft.com/office/powerpoint/2010/main" val="3072364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500"/>
                                        <p:tgtEl>
                                          <p:spTgt spid="3">
                                            <p:txEl>
                                              <p:pRg st="7" end="7"/>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fade">
                                      <p:cBhvr>
                                        <p:cTn id="45" dur="500"/>
                                        <p:tgtEl>
                                          <p:spTgt spid="3">
                                            <p:txEl>
                                              <p:pRg st="9" end="9"/>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500"/>
                                        <p:tgtEl>
                                          <p:spTgt spid="3">
                                            <p:txEl>
                                              <p:pRg st="10" end="10"/>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animEffect transition="in" filter="fade">
                                      <p:cBhvr>
                                        <p:cTn id="51"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IV. What can the CDF do at this point? (Par. 76 – Par. 83)</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a:bodyPr>
          <a:lstStyle/>
          <a:p>
            <a:pPr marL="0" indent="0">
              <a:buNone/>
            </a:pPr>
            <a:r>
              <a:rPr lang="en-US" dirty="0"/>
              <a:t>B/ WHAT IS A PENAL PRECEPT?</a:t>
            </a:r>
            <a:r>
              <a:rPr lang="mt-MT" dirty="0"/>
              <a:t> (PAR. 79 – PAR. 82)</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493713" y="2392928"/>
            <a:ext cx="11174412" cy="4207897"/>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79. The ordinary form with which these measures are imposed is the penal precept mentioned in canon 1319 § 1 CIC and 1406 § 1 CCEO.  Canon 1406 § 2 CCEO states that </a:t>
            </a:r>
            <a:r>
              <a:rPr lang="en-US" b="1" u="sng" dirty="0"/>
              <a:t>a warning containing the threat of penalty is equivalent to a penal precept</a:t>
            </a:r>
            <a:r>
              <a:rPr lang="en-US" dirty="0"/>
              <a:t>.</a:t>
            </a:r>
          </a:p>
          <a:p>
            <a:pPr algn="just"/>
            <a:r>
              <a:rPr lang="en-US" dirty="0"/>
              <a:t>80. The formalities required for a precept are those previously mentioned (canons 49ff. CIC and 1510ff. CCEO).  Nonetheless, since it involves a penal precept, </a:t>
            </a:r>
            <a:r>
              <a:rPr lang="en-US" b="1" u="sng" dirty="0"/>
              <a:t>the text must clearly indicate the penalty being threatened if the recipient of the precept were to violate the measures</a:t>
            </a:r>
            <a:r>
              <a:rPr lang="en-US" dirty="0"/>
              <a:t> imposed on him.</a:t>
            </a:r>
          </a:p>
          <a:p>
            <a:pPr algn="just"/>
            <a:r>
              <a:rPr lang="en-US" dirty="0"/>
              <a:t>81. It should be kept in mind that, according to canon 1319 § 1 CIC, </a:t>
            </a:r>
            <a:r>
              <a:rPr lang="en-US" b="1" u="sng" dirty="0"/>
              <a:t>a penal precept cannot impose perpetual expiatory penalties</a:t>
            </a:r>
            <a:r>
              <a:rPr lang="en-US" dirty="0"/>
              <a:t>; furthermore, the penalty must be </a:t>
            </a:r>
            <a:r>
              <a:rPr lang="en-US" b="1" u="sng" dirty="0"/>
              <a:t>clearly defined</a:t>
            </a:r>
            <a:r>
              <a:rPr lang="en-US" dirty="0"/>
              <a:t>.  Other exclusions of penalties are foreseen by canon 1406 § 1 CCEO for Eastern rite faithful.</a:t>
            </a:r>
          </a:p>
          <a:p>
            <a:pPr algn="just"/>
            <a:r>
              <a:rPr lang="en-US" dirty="0"/>
              <a:t>82. Such an administrative act admits recourse within the terms of law.</a:t>
            </a:r>
          </a:p>
        </p:txBody>
      </p:sp>
    </p:spTree>
    <p:extLst>
      <p:ext uri="{BB962C8B-B14F-4D97-AF65-F5344CB8AC3E}">
        <p14:creationId xmlns:p14="http://schemas.microsoft.com/office/powerpoint/2010/main" val="123014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IV. What can the CDF do at this point? (Par. 76 – Par. 83)</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a:bodyPr>
          <a:lstStyle/>
          <a:p>
            <a:pPr marL="0" indent="0">
              <a:buNone/>
            </a:pPr>
            <a:r>
              <a:rPr lang="en-US" dirty="0"/>
              <a:t>C/ WHAT ARE PENAL REMEDIES, PENANCES AND PUBLIC REBUKES?</a:t>
            </a:r>
            <a:r>
              <a:rPr lang="mt-MT" dirty="0"/>
              <a:t> (PAR. 83)</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493713" y="2392928"/>
            <a:ext cx="11174412" cy="4207897"/>
          </a:xfrm>
          <a:prstGeom prst="rect">
            <a:avLst/>
          </a:prstGeom>
        </p:spPr>
        <p:txBody>
          <a:bodyPr vert="horz" wrap="square" lIns="0" tIns="0" rIns="0" bIns="0" rtlCol="0">
            <a:normAutofit fontScale="77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83. For the definition of penal remedies, penances and public rebukes, </a:t>
            </a:r>
            <a:r>
              <a:rPr lang="mt-MT" dirty="0"/>
              <a:t>the below canons should be consulted:</a:t>
            </a:r>
          </a:p>
          <a:p>
            <a:pPr algn="just"/>
            <a:r>
              <a:rPr lang="en-US" dirty="0"/>
              <a:t>Canon 1339 CIC – § 1: An ordinary, personally or through another, can </a:t>
            </a:r>
            <a:r>
              <a:rPr lang="en-US" b="1" u="sng" dirty="0"/>
              <a:t>warn</a:t>
            </a:r>
            <a:r>
              <a:rPr lang="en-US" dirty="0"/>
              <a:t> a person who is in the proximate occasion of committing a delict or upon whom after investigation, grave suspicion of having committed a delict has fallen.</a:t>
            </a:r>
            <a:endParaRPr lang="mt-MT" dirty="0"/>
          </a:p>
          <a:p>
            <a:pPr algn="just"/>
            <a:r>
              <a:rPr lang="en-US" dirty="0"/>
              <a:t>§ 2. He can also </a:t>
            </a:r>
            <a:r>
              <a:rPr lang="en-US" b="1" u="sng" dirty="0"/>
              <a:t>rebuke</a:t>
            </a:r>
            <a:r>
              <a:rPr lang="en-US" dirty="0"/>
              <a:t> a person whose </a:t>
            </a:r>
            <a:r>
              <a:rPr lang="en-US" dirty="0" err="1"/>
              <a:t>behaviour</a:t>
            </a:r>
            <a:r>
              <a:rPr lang="en-US" dirty="0"/>
              <a:t> causes scandal or a grave disturbance of order, in a manner accommodated to the special conditions of the person and the deed.</a:t>
            </a:r>
            <a:endParaRPr lang="mt-MT" dirty="0"/>
          </a:p>
          <a:p>
            <a:pPr algn="just"/>
            <a:r>
              <a:rPr lang="en-US" dirty="0"/>
              <a:t>§ 3. The warning or rebuke must always be </a:t>
            </a:r>
            <a:r>
              <a:rPr lang="en-US" b="1" u="sng" dirty="0"/>
              <a:t>established at least by some document</a:t>
            </a:r>
            <a:r>
              <a:rPr lang="en-US" dirty="0"/>
              <a:t> which is to be </a:t>
            </a:r>
            <a:r>
              <a:rPr lang="en-US" b="1" u="sng" dirty="0"/>
              <a:t>kept in the secret archive</a:t>
            </a:r>
            <a:r>
              <a:rPr lang="en-US" dirty="0"/>
              <a:t> of the curia.</a:t>
            </a:r>
            <a:endParaRPr lang="mt-MT" dirty="0"/>
          </a:p>
          <a:p>
            <a:pPr algn="just"/>
            <a:r>
              <a:rPr lang="en-US" dirty="0"/>
              <a:t>Canon 1340 § 1 CIC: A </a:t>
            </a:r>
            <a:r>
              <a:rPr lang="en-US" b="1" u="sng" dirty="0"/>
              <a:t>penance</a:t>
            </a:r>
            <a:r>
              <a:rPr lang="en-US" dirty="0"/>
              <a:t>, which can be imposed in the external forum, is the performance of some work of religion, piety, or charity.</a:t>
            </a:r>
            <a:endParaRPr lang="mt-MT" dirty="0"/>
          </a:p>
          <a:p>
            <a:pPr algn="just"/>
            <a:r>
              <a:rPr lang="en-US" dirty="0"/>
              <a:t>Canon 1427 CCEO – § 1: Without prejudice to particular law, a </a:t>
            </a:r>
            <a:r>
              <a:rPr lang="en-US" b="1" u="sng" dirty="0"/>
              <a:t>public rebuke</a:t>
            </a:r>
            <a:r>
              <a:rPr lang="en-US" dirty="0"/>
              <a:t> is to occur </a:t>
            </a:r>
            <a:r>
              <a:rPr lang="en-US" b="1" u="sng" dirty="0"/>
              <a:t>before a notary or two witnesses or by letter</a:t>
            </a:r>
            <a:r>
              <a:rPr lang="en-US" dirty="0"/>
              <a:t>, but in such a way that the </a:t>
            </a:r>
            <a:r>
              <a:rPr lang="en-US" b="1" u="sng" dirty="0"/>
              <a:t>reception and tenor of the letter are established</a:t>
            </a:r>
            <a:r>
              <a:rPr lang="en-US" dirty="0"/>
              <a:t> by some document.</a:t>
            </a:r>
            <a:endParaRPr lang="mt-MT" dirty="0"/>
          </a:p>
          <a:p>
            <a:pPr algn="just"/>
            <a:r>
              <a:rPr lang="en-US" dirty="0"/>
              <a:t>§ 2. Care must be taken that the public rebuke itself does not result in a greater disgrace of the offender than is appropriate.</a:t>
            </a:r>
          </a:p>
        </p:txBody>
      </p:sp>
    </p:spTree>
    <p:extLst>
      <p:ext uri="{BB962C8B-B14F-4D97-AF65-F5344CB8AC3E}">
        <p14:creationId xmlns:p14="http://schemas.microsoft.com/office/powerpoint/2010/main" val="3245671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 What decisions are possible in a penal process?</a:t>
            </a:r>
            <a:r>
              <a:rPr lang="mt-MT" dirty="0"/>
              <a:t> (Par. 84)</a:t>
            </a:r>
            <a:endParaRPr lang="en-MT" dirty="0"/>
          </a:p>
        </p:txBody>
      </p:sp>
      <p:sp>
        <p:nvSpPr>
          <p:cNvPr id="7" name="Content Placeholder 2">
            <a:extLst>
              <a:ext uri="{FF2B5EF4-FFF2-40B4-BE49-F238E27FC236}">
                <a16:creationId xmlns:a16="http://schemas.microsoft.com/office/drawing/2014/main" id="{91D9F96B-F3D1-4941-8A20-A0355DA82F79}"/>
              </a:ext>
            </a:extLst>
          </p:cNvPr>
          <p:cNvSpPr txBox="1">
            <a:spLocks/>
          </p:cNvSpPr>
          <p:nvPr/>
        </p:nvSpPr>
        <p:spPr>
          <a:xfrm>
            <a:off x="493713" y="1952626"/>
            <a:ext cx="11174412" cy="4648200"/>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84. The decision that concludes the penal process, whether judicial or extrajudicial, can be of three types:</a:t>
            </a:r>
          </a:p>
          <a:p>
            <a:pPr lvl="1" algn="just"/>
            <a:r>
              <a:rPr lang="en-US" b="1" u="sng" dirty="0"/>
              <a:t>conviction</a:t>
            </a:r>
            <a:r>
              <a:rPr lang="en-US" dirty="0"/>
              <a:t> (“</a:t>
            </a:r>
            <a:r>
              <a:rPr lang="en-US" i="1" dirty="0" err="1"/>
              <a:t>constat</a:t>
            </a:r>
            <a:r>
              <a:rPr lang="en-US" dirty="0"/>
              <a:t>”), </a:t>
            </a:r>
            <a:r>
              <a:rPr lang="en-US" b="1" dirty="0"/>
              <a:t>if with moral certainty the guilt of the accused is established with regard to the delict ascribed to him</a:t>
            </a:r>
            <a:r>
              <a:rPr lang="en-US" dirty="0"/>
              <a:t>.  In this case, the decision must indicate specifically the type of canonical sanction imposed or declared.</a:t>
            </a:r>
          </a:p>
          <a:p>
            <a:pPr lvl="1" algn="just"/>
            <a:r>
              <a:rPr lang="en-US" b="1" u="sng" dirty="0"/>
              <a:t>acquittal</a:t>
            </a:r>
            <a:r>
              <a:rPr lang="en-US" dirty="0"/>
              <a:t> (“</a:t>
            </a:r>
            <a:r>
              <a:rPr lang="en-US" i="1" dirty="0" err="1"/>
              <a:t>constat</a:t>
            </a:r>
            <a:r>
              <a:rPr lang="en-US" i="1" dirty="0"/>
              <a:t> de non</a:t>
            </a:r>
            <a:r>
              <a:rPr lang="en-US" dirty="0"/>
              <a:t>”), </a:t>
            </a:r>
            <a:r>
              <a:rPr lang="en-US" b="1" dirty="0"/>
              <a:t>if with moral certainty the innocence of the accused is established</a:t>
            </a:r>
            <a:r>
              <a:rPr lang="en-US" dirty="0"/>
              <a:t>, inasmuch as no offence was committed, the accused did not commit the offence, the offence is not deemed a delict by the law or was committed by a person who is not imputable.</a:t>
            </a:r>
          </a:p>
          <a:p>
            <a:pPr lvl="1" algn="just"/>
            <a:r>
              <a:rPr lang="en-US" b="1" u="sng" dirty="0"/>
              <a:t>dismissal</a:t>
            </a:r>
            <a:r>
              <a:rPr lang="en-US" dirty="0"/>
              <a:t> (“</a:t>
            </a:r>
            <a:r>
              <a:rPr lang="en-US" i="1" dirty="0"/>
              <a:t>non </a:t>
            </a:r>
            <a:r>
              <a:rPr lang="en-US" i="1" dirty="0" err="1"/>
              <a:t>constat</a:t>
            </a:r>
            <a:r>
              <a:rPr lang="en-US" dirty="0"/>
              <a:t>”), </a:t>
            </a:r>
            <a:r>
              <a:rPr lang="en-US" b="1" dirty="0"/>
              <a:t>whenever it has not been possible to attain moral certainty with regard to the guilt of the accused</a:t>
            </a:r>
            <a:r>
              <a:rPr lang="en-US" dirty="0"/>
              <a:t>, due to lack of evidence or to insufficient or conflicting evidence that the offence was in fact committed, that the accused committed the offence, or that the delict was committed by a person who is not imputable.</a:t>
            </a:r>
          </a:p>
          <a:p>
            <a:pPr algn="just"/>
            <a:r>
              <a:rPr lang="en-US" dirty="0"/>
              <a:t>It is possible to provide for the public good or for the welfare of the person accused through appropriate warnings, penal remedies and other means of pastoral solicitude (cf. canon 1348 CIC).</a:t>
            </a:r>
          </a:p>
          <a:p>
            <a:pPr algn="just"/>
            <a:r>
              <a:rPr lang="en-US" dirty="0"/>
              <a:t>The decision (</a:t>
            </a:r>
            <a:r>
              <a:rPr lang="en-US" b="1" u="sng" dirty="0"/>
              <a:t>issued by sentence or by decree</a:t>
            </a:r>
            <a:r>
              <a:rPr lang="en-US" dirty="0"/>
              <a:t>) must refer to one of these three types, so that it is clear whether “</a:t>
            </a:r>
            <a:r>
              <a:rPr lang="en-US" b="1" i="1" dirty="0" err="1"/>
              <a:t>constat</a:t>
            </a:r>
            <a:r>
              <a:rPr lang="en-US" dirty="0"/>
              <a:t>”, “</a:t>
            </a:r>
            <a:r>
              <a:rPr lang="en-US" b="1" i="1" dirty="0" err="1"/>
              <a:t>constat</a:t>
            </a:r>
            <a:r>
              <a:rPr lang="en-US" b="1" i="1" dirty="0"/>
              <a:t> de non</a:t>
            </a:r>
            <a:r>
              <a:rPr lang="en-US" dirty="0"/>
              <a:t>” or “</a:t>
            </a:r>
            <a:r>
              <a:rPr lang="en-US" b="1" i="1" dirty="0"/>
              <a:t>non </a:t>
            </a:r>
            <a:r>
              <a:rPr lang="en-US" b="1" i="1" dirty="0" err="1"/>
              <a:t>constat</a:t>
            </a:r>
            <a:r>
              <a:rPr lang="en-US" dirty="0"/>
              <a:t>”.</a:t>
            </a:r>
          </a:p>
        </p:txBody>
      </p:sp>
    </p:spTree>
    <p:extLst>
      <p:ext uri="{BB962C8B-B14F-4D97-AF65-F5344CB8AC3E}">
        <p14:creationId xmlns:p14="http://schemas.microsoft.com/office/powerpoint/2010/main" val="1045643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fad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fade">
                                      <p:cBhvr>
                                        <p:cTn id="32" dur="500"/>
                                        <p:tgtEl>
                                          <p:spTgt spid="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Effect transition="in" filter="fade">
                                      <p:cBhvr>
                                        <p:cTn id="3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 (Par. 85 – Par. 141)</a:t>
            </a:r>
            <a:endParaRPr lang="en-MT" dirty="0"/>
          </a:p>
        </p:txBody>
      </p:sp>
      <p:sp>
        <p:nvSpPr>
          <p:cNvPr id="7" name="Content Placeholder 2">
            <a:extLst>
              <a:ext uri="{FF2B5EF4-FFF2-40B4-BE49-F238E27FC236}">
                <a16:creationId xmlns:a16="http://schemas.microsoft.com/office/drawing/2014/main" id="{D2C7F772-35CC-40AE-B17A-7F6D82DD6B28}"/>
              </a:ext>
            </a:extLst>
          </p:cNvPr>
          <p:cNvSpPr>
            <a:spLocks noGrp="1"/>
          </p:cNvSpPr>
          <p:nvPr>
            <p:ph idx="1"/>
          </p:nvPr>
        </p:nvSpPr>
        <p:spPr>
          <a:xfrm>
            <a:off x="435852" y="2390776"/>
            <a:ext cx="11320295" cy="3638550"/>
          </a:xfrm>
        </p:spPr>
        <p:txBody>
          <a:bodyPr>
            <a:normAutofit/>
          </a:bodyPr>
          <a:lstStyle/>
          <a:p>
            <a:pPr algn="just"/>
            <a:r>
              <a:rPr lang="mt-MT" dirty="0"/>
              <a:t>This section contains an introduction of 6 paragraphs which we shall see in the next slide (Par. 85 – Par. 90).</a:t>
            </a:r>
            <a:endParaRPr lang="en-MT" dirty="0"/>
          </a:p>
          <a:p>
            <a:pPr algn="just"/>
            <a:r>
              <a:rPr lang="en-MT" dirty="0"/>
              <a:t>Then it contains 5 questions which are the below:</a:t>
            </a:r>
          </a:p>
          <a:p>
            <a:pPr lvl="1" algn="just"/>
            <a:r>
              <a:rPr lang="en-US" dirty="0"/>
              <a:t>a/ What is the extrajudicial penal process?</a:t>
            </a:r>
            <a:r>
              <a:rPr lang="mt-MT" dirty="0"/>
              <a:t> (Par. 90 – Par. 94)</a:t>
            </a:r>
          </a:p>
          <a:p>
            <a:pPr lvl="1" algn="just"/>
            <a:r>
              <a:rPr lang="en-US" dirty="0"/>
              <a:t>b/ How is an extrajudicial penal process carried out according to the CIC?</a:t>
            </a:r>
            <a:r>
              <a:rPr lang="mt-MT" dirty="0"/>
              <a:t> (Par. 95 - Par. 114)</a:t>
            </a:r>
          </a:p>
          <a:p>
            <a:pPr lvl="1" algn="just"/>
            <a:r>
              <a:rPr lang="en-US" dirty="0"/>
              <a:t>c/ How is an extrajudicial penal process concluded according to the CIC?</a:t>
            </a:r>
            <a:r>
              <a:rPr lang="mt-MT" dirty="0"/>
              <a:t> (Par. 115 – Par. 129)</a:t>
            </a:r>
          </a:p>
          <a:p>
            <a:pPr lvl="1" algn="just"/>
            <a:r>
              <a:rPr lang="en-US" dirty="0"/>
              <a:t>d/ How is an extrajudicial penal process carried out according to the CCEO?</a:t>
            </a:r>
            <a:r>
              <a:rPr lang="mt-MT" dirty="0"/>
              <a:t> (Par. 130 – Par. 139)</a:t>
            </a:r>
          </a:p>
          <a:p>
            <a:pPr lvl="1" algn="just"/>
            <a:r>
              <a:rPr lang="en-US" dirty="0"/>
              <a:t>e/ Does the penal decree fall under the secret of office?</a:t>
            </a:r>
            <a:r>
              <a:rPr lang="mt-MT" dirty="0"/>
              <a:t> (Par. 140 – Par. 141)</a:t>
            </a:r>
            <a:endParaRPr lang="en-MT" dirty="0"/>
          </a:p>
          <a:p>
            <a:pPr algn="just"/>
            <a:endParaRPr lang="mt-MT" dirty="0"/>
          </a:p>
        </p:txBody>
      </p:sp>
    </p:spTree>
    <p:extLst>
      <p:ext uri="{BB962C8B-B14F-4D97-AF65-F5344CB8AC3E}">
        <p14:creationId xmlns:p14="http://schemas.microsoft.com/office/powerpoint/2010/main" val="3003696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 (Par. 85 – Par. 141)</a:t>
            </a:r>
            <a:endParaRPr lang="en-MT" dirty="0"/>
          </a:p>
        </p:txBody>
      </p:sp>
      <p:sp>
        <p:nvSpPr>
          <p:cNvPr id="7" name="Content Placeholder 2">
            <a:extLst>
              <a:ext uri="{FF2B5EF4-FFF2-40B4-BE49-F238E27FC236}">
                <a16:creationId xmlns:a16="http://schemas.microsoft.com/office/drawing/2014/main" id="{D2C7F772-35CC-40AE-B17A-7F6D82DD6B28}"/>
              </a:ext>
            </a:extLst>
          </p:cNvPr>
          <p:cNvSpPr>
            <a:spLocks noGrp="1"/>
          </p:cNvSpPr>
          <p:nvPr>
            <p:ph idx="1"/>
          </p:nvPr>
        </p:nvSpPr>
        <p:spPr>
          <a:xfrm>
            <a:off x="435852" y="2428875"/>
            <a:ext cx="11320295" cy="4333874"/>
          </a:xfrm>
        </p:spPr>
        <p:txBody>
          <a:bodyPr>
            <a:normAutofit fontScale="62500" lnSpcReduction="20000"/>
          </a:bodyPr>
          <a:lstStyle/>
          <a:p>
            <a:pPr algn="just"/>
            <a:r>
              <a:rPr lang="en-US" dirty="0"/>
              <a:t>85. By law, three penal procedures are possible:</a:t>
            </a:r>
            <a:endParaRPr lang="mt-MT" dirty="0"/>
          </a:p>
          <a:p>
            <a:pPr lvl="1" algn="just"/>
            <a:r>
              <a:rPr lang="en-US" dirty="0"/>
              <a:t>a judicial penal process;</a:t>
            </a:r>
            <a:endParaRPr lang="mt-MT" dirty="0"/>
          </a:p>
          <a:p>
            <a:pPr lvl="1" algn="just"/>
            <a:r>
              <a:rPr lang="en-US" dirty="0"/>
              <a:t>an extrajudicial penal process; or</a:t>
            </a:r>
            <a:endParaRPr lang="mt-MT" dirty="0"/>
          </a:p>
          <a:p>
            <a:pPr lvl="1" algn="just"/>
            <a:r>
              <a:rPr lang="en-US" dirty="0"/>
              <a:t>the procedure introduced by article 21 § 2, 2° SST.</a:t>
            </a:r>
          </a:p>
          <a:p>
            <a:pPr algn="just"/>
            <a:r>
              <a:rPr lang="en-US" dirty="0"/>
              <a:t>86. The procedure provided for in article 21 § 2, 2° SST is reserved for the most grave cases, concludes with a direct decision of the Supreme Pontiff and requires that, even though the commission of the delict is manifestly evident, the accused be guaranteed the right of </a:t>
            </a:r>
            <a:r>
              <a:rPr lang="en-US" dirty="0" err="1"/>
              <a:t>self-defence</a:t>
            </a:r>
            <a:r>
              <a:rPr lang="en-US" dirty="0"/>
              <a:t>.</a:t>
            </a:r>
          </a:p>
          <a:p>
            <a:pPr algn="just"/>
            <a:r>
              <a:rPr lang="en-US" dirty="0"/>
              <a:t>87. For the judicial penal process, the relative provisions of the law should be consulted, either in the respective Codes or in articles 8-15, 18-19, 21 § 1, 22-31 SST.</a:t>
            </a:r>
          </a:p>
          <a:p>
            <a:pPr algn="just"/>
            <a:r>
              <a:rPr lang="en-US" dirty="0"/>
              <a:t>88. </a:t>
            </a:r>
            <a:r>
              <a:rPr lang="en-US" b="1" u="sng" dirty="0"/>
              <a:t>The judicial penal process does not require a double conforming sentence</a:t>
            </a:r>
            <a:r>
              <a:rPr lang="en-US" dirty="0"/>
              <a:t>; consequently, a decision rendered by a sentence in an eventual second instance becomes </a:t>
            </a:r>
            <a:r>
              <a:rPr lang="en-US" i="1" dirty="0"/>
              <a:t>res </a:t>
            </a:r>
            <a:r>
              <a:rPr lang="en-US" i="1" dirty="0" err="1"/>
              <a:t>iudicata</a:t>
            </a:r>
            <a:r>
              <a:rPr lang="en-US" i="1" dirty="0"/>
              <a:t> </a:t>
            </a:r>
            <a:r>
              <a:rPr lang="en-US" dirty="0"/>
              <a:t>(cf. art. 28 SST).  Such a definitive sentence can be challenged only by a </a:t>
            </a:r>
            <a:r>
              <a:rPr lang="en-US" i="1" dirty="0"/>
              <a:t>restitutio in integrum</a:t>
            </a:r>
            <a:r>
              <a:rPr lang="en-US" dirty="0"/>
              <a:t>, provided elements are produced that make its injustice clear (cf. canons 1645 CIC, 1326 CCEO), or by a complaint of nullity (cf. canons 1619ff. CIC, 1302ff. CCEO).  The Tribunal established for this kind of process is always collegiate and is composed of a minimum of three judges.  Those who enjoy the right of appeal against a sentence of first instance include not only the </a:t>
            </a:r>
            <a:r>
              <a:rPr lang="en-US" b="1" u="sng" dirty="0"/>
              <a:t>accused party </a:t>
            </a:r>
            <a:r>
              <a:rPr lang="en-US" dirty="0"/>
              <a:t>who considers himself unjustly aggrieved by the sentence, but also the </a:t>
            </a:r>
            <a:r>
              <a:rPr lang="en-US" b="1" u="sng" dirty="0"/>
              <a:t>Promoter of Justice </a:t>
            </a:r>
            <a:r>
              <a:rPr lang="en-US" dirty="0"/>
              <a:t>of the CDF (cf. art. 26 § 2 SST).</a:t>
            </a:r>
          </a:p>
          <a:p>
            <a:pPr algn="just"/>
            <a:r>
              <a:rPr lang="en-US" dirty="0"/>
              <a:t>89. According to articles 16 and 17 SST, a judicial penal process can be carried out within the CDF or can be entrusted to a lower tribunal.  With regard to the decision rendered, a specific letter of execution is sent to all interested parties.</a:t>
            </a:r>
          </a:p>
          <a:p>
            <a:pPr algn="just"/>
            <a:r>
              <a:rPr lang="en-US" dirty="0"/>
              <a:t>90. Also in the course of a penal process, whether judicial or extrajudicial, the </a:t>
            </a:r>
            <a:r>
              <a:rPr lang="en-US" b="1" dirty="0"/>
              <a:t>precautionary measures </a:t>
            </a:r>
            <a:r>
              <a:rPr lang="en-US" dirty="0"/>
              <a:t>referred to in nos. 58-65 can be imposed on the accused.</a:t>
            </a:r>
            <a:endParaRPr lang="mt-MT" dirty="0"/>
          </a:p>
        </p:txBody>
      </p:sp>
      <p:sp>
        <p:nvSpPr>
          <p:cNvPr id="4" name="Content Placeholder 2">
            <a:extLst>
              <a:ext uri="{FF2B5EF4-FFF2-40B4-BE49-F238E27FC236}">
                <a16:creationId xmlns:a16="http://schemas.microsoft.com/office/drawing/2014/main" id="{D1F51FF3-AA25-4867-BC0F-E921C4CF3317}"/>
              </a:ext>
            </a:extLst>
          </p:cNvPr>
          <p:cNvSpPr txBox="1">
            <a:spLocks/>
          </p:cNvSpPr>
          <p:nvPr/>
        </p:nvSpPr>
        <p:spPr>
          <a:xfrm>
            <a:off x="493713" y="1920696"/>
            <a:ext cx="11090274" cy="353776"/>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I</a:t>
            </a:r>
            <a:r>
              <a:rPr lang="mt-MT" dirty="0"/>
              <a:t>NTRODUCTION (PAR. 85 – PAR. 90)</a:t>
            </a:r>
          </a:p>
        </p:txBody>
      </p:sp>
      <p:cxnSp>
        <p:nvCxnSpPr>
          <p:cNvPr id="5" name="Connector: Elbow 4">
            <a:extLst>
              <a:ext uri="{FF2B5EF4-FFF2-40B4-BE49-F238E27FC236}">
                <a16:creationId xmlns:a16="http://schemas.microsoft.com/office/drawing/2014/main" id="{5BA3E536-B43A-44EF-950B-C76897D583B9}"/>
              </a:ext>
            </a:extLst>
          </p:cNvPr>
          <p:cNvCxnSpPr>
            <a:cxnSpLocks/>
            <a:stCxn id="8" idx="0"/>
            <a:endCxn id="6" idx="3"/>
          </p:cNvCxnSpPr>
          <p:nvPr/>
        </p:nvCxnSpPr>
        <p:spPr>
          <a:xfrm rot="5400000" flipH="1" flipV="1">
            <a:off x="6836808" y="-1251064"/>
            <a:ext cx="1806806" cy="8031871"/>
          </a:xfrm>
          <a:prstGeom prst="bentConnector4">
            <a:avLst>
              <a:gd name="adj1" fmla="val 55820"/>
              <a:gd name="adj2" fmla="val 102846"/>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Rounded Corners 5">
            <a:extLst>
              <a:ext uri="{FF2B5EF4-FFF2-40B4-BE49-F238E27FC236}">
                <a16:creationId xmlns:a16="http://schemas.microsoft.com/office/drawing/2014/main" id="{5D76164D-0B46-4D11-B10E-116DFC7C8915}"/>
              </a:ext>
            </a:extLst>
          </p:cNvPr>
          <p:cNvSpPr/>
          <p:nvPr/>
        </p:nvSpPr>
        <p:spPr>
          <a:xfrm>
            <a:off x="5791200" y="1195468"/>
            <a:ext cx="5964947" cy="1332000"/>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The Congregation for the Doctrine of the Faith may: … 2° present the most grave cases to the decision of the Roman Pontiff with regard to dismissal from the clerical state or deposition, together with dispensation from the law of celibacy, when it is manifestly evident that the delict was committed and after having given the guilty party the possibility of defending himself.</a:t>
            </a:r>
            <a:endParaRPr lang="en-MT" sz="1400" dirty="0">
              <a:solidFill>
                <a:schemeClr val="tx1">
                  <a:alpha val="60000"/>
                </a:schemeClr>
              </a:solidFill>
            </a:endParaRPr>
          </a:p>
        </p:txBody>
      </p:sp>
      <p:sp>
        <p:nvSpPr>
          <p:cNvPr id="8" name="Rectangle 7">
            <a:extLst>
              <a:ext uri="{FF2B5EF4-FFF2-40B4-BE49-F238E27FC236}">
                <a16:creationId xmlns:a16="http://schemas.microsoft.com/office/drawing/2014/main" id="{E5E4FF5B-1603-4E96-9AF3-60138F318718}"/>
              </a:ext>
            </a:extLst>
          </p:cNvPr>
          <p:cNvSpPr/>
          <p:nvPr/>
        </p:nvSpPr>
        <p:spPr>
          <a:xfrm>
            <a:off x="2990851" y="3668274"/>
            <a:ext cx="1466850" cy="23697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spTree>
    <p:extLst>
      <p:ext uri="{BB962C8B-B14F-4D97-AF65-F5344CB8AC3E}">
        <p14:creationId xmlns:p14="http://schemas.microsoft.com/office/powerpoint/2010/main" val="4100418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fade">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fade">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fade">
                                      <p:cBhvr>
                                        <p:cTn id="47" dur="500"/>
                                        <p:tgtEl>
                                          <p:spTgt spid="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
                                            <p:txEl>
                                              <p:pRg st="0" end="0"/>
                                            </p:txEl>
                                          </p:spTgt>
                                        </p:tgtEl>
                                        <p:attrNameLst>
                                          <p:attrName>style.visibility</p:attrName>
                                        </p:attrNameLst>
                                      </p:cBhvr>
                                      <p:to>
                                        <p:strVal val="visible"/>
                                      </p:to>
                                    </p:set>
                                    <p:animEffect transition="in" filter="fade">
                                      <p:cBhvr>
                                        <p:cTn id="52" dur="500"/>
                                        <p:tgtEl>
                                          <p:spTgt spid="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fade">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fade">
                                      <p:cBhvr>
                                        <p:cTn id="62" dur="500"/>
                                        <p:tgtEl>
                                          <p:spTgt spid="8"/>
                                        </p:tgtEl>
                                      </p:cBhvr>
                                    </p:animEffect>
                                  </p:childTnLst>
                                </p:cTn>
                              </p:par>
                              <p:par>
                                <p:cTn id="63" presetID="10" presetClass="entr" presetSubtype="0" fill="hold" nodeType="with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fade">
                                      <p:cBhvr>
                                        <p:cTn id="6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3" y="1920696"/>
            <a:ext cx="11090274" cy="353776"/>
          </a:xfrm>
        </p:spPr>
        <p:txBody>
          <a:bodyPr>
            <a:normAutofit/>
          </a:bodyPr>
          <a:lstStyle/>
          <a:p>
            <a:pPr marL="0" indent="0">
              <a:buNone/>
            </a:pPr>
            <a:r>
              <a:rPr lang="en-US" dirty="0"/>
              <a:t>A/ WHAT IS THE EXTRAJUDICIAL PENAL PROCESS?</a:t>
            </a:r>
            <a:r>
              <a:rPr lang="mt-MT" dirty="0"/>
              <a:t> (PAR. 91 – PAR. 94)</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493713" y="2392928"/>
            <a:ext cx="11174412" cy="4207897"/>
          </a:xfrm>
          <a:prstGeom prst="rect">
            <a:avLst/>
          </a:prstGeom>
        </p:spPr>
        <p:txBody>
          <a:bodyPr vert="horz" wrap="square" lIns="0" tIns="0" rIns="0" bIns="0" rtlCol="0">
            <a:normAutofit fontScale="85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91. The extrajudicial penal process, sometimes called an </a:t>
            </a:r>
            <a:r>
              <a:rPr lang="en-US" b="1" u="sng" dirty="0"/>
              <a:t>administrative process</a:t>
            </a:r>
            <a:r>
              <a:rPr lang="en-US" dirty="0"/>
              <a:t>, is a type of penal process that abbreviates the formalities called for in the judicial process, for the sake of expediting the course of justice without eliminating the procedural guarantees demanded by a fair trial (cf. canons 221 CIC and 24 CCEO).</a:t>
            </a:r>
          </a:p>
          <a:p>
            <a:pPr algn="just"/>
            <a:r>
              <a:rPr lang="en-US" dirty="0"/>
              <a:t>92. In the case of delicts reserved to the CDF, article 21 § 2, 1° SST, derogating from canons 1720 CIC and 1486 CCEO, states that the CDF alone, in individual cases, </a:t>
            </a:r>
            <a:r>
              <a:rPr lang="en-US" i="1" dirty="0"/>
              <a:t>ex officio </a:t>
            </a:r>
            <a:r>
              <a:rPr lang="en-US" dirty="0"/>
              <a:t>or when requested by the Ordinary or Hierarch, may decide to proceed in this way.</a:t>
            </a:r>
          </a:p>
          <a:p>
            <a:pPr algn="just"/>
            <a:r>
              <a:rPr lang="en-US" dirty="0"/>
              <a:t>93. </a:t>
            </a:r>
            <a:r>
              <a:rPr lang="en-US" b="1" u="sng" dirty="0"/>
              <a:t>Like the judicial process, the extrajudicial process can be carried out within the CDF or entrusted to a lower instance, or to the Ordinary or Hierarch of the accused</a:t>
            </a:r>
            <a:r>
              <a:rPr lang="en-US" dirty="0"/>
              <a:t>, or to third parties charged with this task by the CDF, possibly at the request of the Ordinary or Hierarch.  </a:t>
            </a:r>
            <a:r>
              <a:rPr lang="en-US" b="1" u="sng" dirty="0"/>
              <a:t>With regard to the decision rendered, a specific letter of execution is sent to all interested parties.</a:t>
            </a:r>
          </a:p>
          <a:p>
            <a:pPr algn="just"/>
            <a:r>
              <a:rPr lang="en-US" dirty="0"/>
              <a:t>94. The extrajudicial penal process is carried out with slightly different formalities according to the two Codes.  If questions arise concerning which Code is applicable (for example, in the case of clerics of the Latin rite who work in Eastern Churches or clerics of an Eastern rite who are active in Latin rite circumscriptions), it will be necessary to clarify with the CDF which Code is to be followed, and then to adhere strictly to the CDF’s decision.</a:t>
            </a:r>
          </a:p>
        </p:txBody>
      </p:sp>
      <p:cxnSp>
        <p:nvCxnSpPr>
          <p:cNvPr id="6" name="Connector: Elbow 5">
            <a:extLst>
              <a:ext uri="{FF2B5EF4-FFF2-40B4-BE49-F238E27FC236}">
                <a16:creationId xmlns:a16="http://schemas.microsoft.com/office/drawing/2014/main" id="{264E0797-6EBC-4FD7-860B-93930FA9DC1E}"/>
              </a:ext>
            </a:extLst>
          </p:cNvPr>
          <p:cNvCxnSpPr>
            <a:cxnSpLocks/>
            <a:stCxn id="8" idx="0"/>
            <a:endCxn id="7" idx="3"/>
          </p:cNvCxnSpPr>
          <p:nvPr/>
        </p:nvCxnSpPr>
        <p:spPr>
          <a:xfrm rot="5400000" flipH="1" flipV="1">
            <a:off x="8660391" y="-246631"/>
            <a:ext cx="1836290" cy="4355221"/>
          </a:xfrm>
          <a:prstGeom prst="bentConnector4">
            <a:avLst>
              <a:gd name="adj1" fmla="val 28974"/>
              <a:gd name="adj2" fmla="val 105249"/>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7E6AE960-9049-4EB3-B3E4-7F640192A673}"/>
              </a:ext>
            </a:extLst>
          </p:cNvPr>
          <p:cNvSpPr/>
          <p:nvPr/>
        </p:nvSpPr>
        <p:spPr>
          <a:xfrm>
            <a:off x="4956073" y="240645"/>
            <a:ext cx="6800074" cy="1544378"/>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Can. 221 §1. The Christian faithful can legitimately vindicate and defend the rights which they possess in the Church in the competent ecclesiastical forum according to the norm of law.</a:t>
            </a:r>
          </a:p>
          <a:p>
            <a:pPr algn="just"/>
            <a:r>
              <a:rPr lang="en-US" sz="1400" dirty="0">
                <a:solidFill>
                  <a:schemeClr val="tx1">
                    <a:alpha val="60000"/>
                  </a:schemeClr>
                </a:solidFill>
              </a:rPr>
              <a:t>§2. If they are summoned to a trial by a competent authority, the Christian faithful also have the right to be judged according to the prescripts of the law applied with equity.</a:t>
            </a:r>
          </a:p>
          <a:p>
            <a:pPr algn="just"/>
            <a:r>
              <a:rPr lang="en-US" sz="1400" dirty="0">
                <a:solidFill>
                  <a:schemeClr val="tx1">
                    <a:alpha val="60000"/>
                  </a:schemeClr>
                </a:solidFill>
              </a:rPr>
              <a:t>§3. The Christian faithful have the right not to be punished with canonical penalties except according to the norm of law.</a:t>
            </a:r>
            <a:endParaRPr lang="en-MT" sz="1400" dirty="0">
              <a:solidFill>
                <a:schemeClr val="tx1">
                  <a:alpha val="60000"/>
                </a:schemeClr>
              </a:solidFill>
            </a:endParaRPr>
          </a:p>
        </p:txBody>
      </p:sp>
      <p:sp>
        <p:nvSpPr>
          <p:cNvPr id="8" name="Rectangle 7">
            <a:extLst>
              <a:ext uri="{FF2B5EF4-FFF2-40B4-BE49-F238E27FC236}">
                <a16:creationId xmlns:a16="http://schemas.microsoft.com/office/drawing/2014/main" id="{D37A6A74-48B2-406E-836A-A21B14910441}"/>
              </a:ext>
            </a:extLst>
          </p:cNvPr>
          <p:cNvSpPr/>
          <p:nvPr/>
        </p:nvSpPr>
        <p:spPr>
          <a:xfrm>
            <a:off x="6667501" y="2849124"/>
            <a:ext cx="1466850" cy="23697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spTree>
    <p:extLst>
      <p:ext uri="{BB962C8B-B14F-4D97-AF65-F5344CB8AC3E}">
        <p14:creationId xmlns:p14="http://schemas.microsoft.com/office/powerpoint/2010/main" val="760213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par>
                                <p:cTn id="23" presetID="10"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Effect transition="in" filter="fade">
                                      <p:cBhvr>
                                        <p:cTn id="30" dur="500"/>
                                        <p:tgtEl>
                                          <p:spTgt spid="5">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animEffect transition="in" filter="fade">
                                      <p:cBhvr>
                                        <p:cTn id="35" dur="500"/>
                                        <p:tgtEl>
                                          <p:spTgt spid="5">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3" end="3"/>
                                            </p:txEl>
                                          </p:spTgt>
                                        </p:tgtEl>
                                        <p:attrNameLst>
                                          <p:attrName>style.visibility</p:attrName>
                                        </p:attrNameLst>
                                      </p:cBhvr>
                                      <p:to>
                                        <p:strVal val="visible"/>
                                      </p:to>
                                    </p:set>
                                    <p:animEffect transition="in" filter="fade">
                                      <p:cBhvr>
                                        <p:cTn id="4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B/ HOW IS AN EXTRAJUDICIAL PENAL PROCESS CARRIED OUT ACCORDING TO THE CIC?</a:t>
            </a:r>
            <a:r>
              <a:rPr lang="mt-MT" dirty="0"/>
              <a:t> (PAR. 95 – PAR. 114)</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216310" y="2392928"/>
            <a:ext cx="11451815" cy="4207897"/>
          </a:xfrm>
          <a:prstGeom prst="rect">
            <a:avLst/>
          </a:prstGeom>
        </p:spPr>
        <p:txBody>
          <a:bodyPr vert="horz" wrap="square" lIns="0" tIns="0" rIns="0" bIns="0" rtlCol="0">
            <a:normAutofit fontScale="70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95. When an Ordinary is charged by the CDF with carrying out an extrajudicial penal process, he must first decide whether to preside over the process personally or to name a delegate.  He must also appoint two assessors who will assist him or his delegate in the evaluative phase.  In choosing them, it would be advisable to consider the criteria set forth in canons 1424 and 1448 § 1 CIC.  It is also necessary to appoint a notary, according to the criteria given in no. 41.  The appointment of a promoter of justice is not foreseen.</a:t>
            </a:r>
          </a:p>
          <a:p>
            <a:pPr algn="just"/>
            <a:r>
              <a:rPr lang="en-US" dirty="0"/>
              <a:t>96. The aforementioned appointments are made by </a:t>
            </a:r>
            <a:r>
              <a:rPr lang="en-US" b="1" u="sng" dirty="0"/>
              <a:t>decree</a:t>
            </a:r>
            <a:r>
              <a:rPr lang="en-US" dirty="0"/>
              <a:t>.  These officials are required to take an </a:t>
            </a:r>
            <a:r>
              <a:rPr lang="en-US" b="1" u="sng" dirty="0"/>
              <a:t>oath</a:t>
            </a:r>
            <a:r>
              <a:rPr lang="en-US" dirty="0"/>
              <a:t> to fulfil faithfully the task with which they have been entrusted and to observe secrecy.  The administration of the </a:t>
            </a:r>
            <a:r>
              <a:rPr lang="en-US" b="1" u="sng" dirty="0"/>
              <a:t>oath must be recorded in the acts</a:t>
            </a:r>
            <a:r>
              <a:rPr lang="en-US" dirty="0"/>
              <a:t>.</a:t>
            </a:r>
          </a:p>
          <a:p>
            <a:pPr algn="just"/>
            <a:r>
              <a:rPr lang="en-US" dirty="0"/>
              <a:t>97. Subsequently, the Ordinary (or his delegate) </a:t>
            </a:r>
            <a:r>
              <a:rPr lang="en-US" b="1" u="sng" dirty="0"/>
              <a:t>must initiate the process by a decree summoning the accused</a:t>
            </a:r>
            <a:r>
              <a:rPr lang="en-US" dirty="0"/>
              <a:t>.  This decree must contain:</a:t>
            </a:r>
            <a:endParaRPr lang="mt-MT" dirty="0"/>
          </a:p>
          <a:p>
            <a:pPr lvl="1" algn="just"/>
            <a:r>
              <a:rPr lang="en-US" dirty="0"/>
              <a:t>the clear indication of who is being summoned;</a:t>
            </a:r>
            <a:endParaRPr lang="mt-MT" dirty="0"/>
          </a:p>
          <a:p>
            <a:pPr lvl="1" algn="just"/>
            <a:r>
              <a:rPr lang="en-US" dirty="0"/>
              <a:t>the place and time at which he must appear;</a:t>
            </a:r>
            <a:endParaRPr lang="mt-MT" dirty="0"/>
          </a:p>
          <a:p>
            <a:pPr lvl="1" algn="just"/>
            <a:r>
              <a:rPr lang="en-US" dirty="0"/>
              <a:t>the purpose for which he is being summoned, that is, to take note of the accusation (which the text of the decree is to set forth briefly) and of the corresponding proofs (which the decree need not list), an</a:t>
            </a:r>
            <a:r>
              <a:rPr lang="mt-MT" dirty="0"/>
              <a:t>d</a:t>
            </a:r>
          </a:p>
          <a:p>
            <a:pPr lvl="1" algn="just"/>
            <a:r>
              <a:rPr lang="en-US" dirty="0"/>
              <a:t>to exercise his right of </a:t>
            </a:r>
            <a:r>
              <a:rPr lang="en-US" dirty="0" err="1"/>
              <a:t>self-defence</a:t>
            </a:r>
            <a:r>
              <a:rPr lang="en-US" dirty="0"/>
              <a:t>. </a:t>
            </a:r>
          </a:p>
          <a:p>
            <a:pPr algn="just"/>
            <a:r>
              <a:rPr lang="en-US" dirty="0"/>
              <a:t>98. Although not explicitly provided for by law in an extrajudicial process, nonetheless, since a penal matter is involved, it is most fitting that the accused, in accordance with the prescriptions of canons 1723 and 1481 §§ 1-2 CIC, be assisted by a procurator and/or advocate, either of his own choice or, otherwise, appointed </a:t>
            </a:r>
            <a:r>
              <a:rPr lang="en-US" i="1" dirty="0"/>
              <a:t>ex officio</a:t>
            </a:r>
            <a:r>
              <a:rPr lang="en-US" dirty="0"/>
              <a:t>.  The Ordinary (or his delegate) must be informed of the appointment of the advocate by means of a suitable and </a:t>
            </a:r>
            <a:r>
              <a:rPr lang="en-US" b="1" dirty="0"/>
              <a:t>authentic </a:t>
            </a:r>
            <a:r>
              <a:rPr lang="en-US" b="1" dirty="0" err="1"/>
              <a:t>procuratorial</a:t>
            </a:r>
            <a:r>
              <a:rPr lang="en-US" b="1" dirty="0"/>
              <a:t> mandate </a:t>
            </a:r>
            <a:r>
              <a:rPr lang="en-US" dirty="0"/>
              <a:t>in accordance with canon 1484 § 1 CIC, prior to the session in which the accusations and proofs are made known, in order to verify that the requirements of canon 1483 CIC have been met.</a:t>
            </a:r>
          </a:p>
        </p:txBody>
      </p:sp>
      <p:cxnSp>
        <p:nvCxnSpPr>
          <p:cNvPr id="6" name="Connector: Elbow 5">
            <a:extLst>
              <a:ext uri="{FF2B5EF4-FFF2-40B4-BE49-F238E27FC236}">
                <a16:creationId xmlns:a16="http://schemas.microsoft.com/office/drawing/2014/main" id="{264E0797-6EBC-4FD7-860B-93930FA9DC1E}"/>
              </a:ext>
            </a:extLst>
          </p:cNvPr>
          <p:cNvCxnSpPr>
            <a:cxnSpLocks/>
            <a:stCxn id="8" idx="0"/>
            <a:endCxn id="7" idx="3"/>
          </p:cNvCxnSpPr>
          <p:nvPr/>
        </p:nvCxnSpPr>
        <p:spPr>
          <a:xfrm rot="5400000" flipH="1" flipV="1">
            <a:off x="5908412" y="313214"/>
            <a:ext cx="5148114" cy="6547354"/>
          </a:xfrm>
          <a:prstGeom prst="bentConnector4">
            <a:avLst>
              <a:gd name="adj1" fmla="val 42500"/>
              <a:gd name="adj2" fmla="val 10349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7" name="Rectangle: Rounded Corners 6">
            <a:extLst>
              <a:ext uri="{FF2B5EF4-FFF2-40B4-BE49-F238E27FC236}">
                <a16:creationId xmlns:a16="http://schemas.microsoft.com/office/drawing/2014/main" id="{7E6AE960-9049-4EB3-B3E4-7F640192A673}"/>
              </a:ext>
            </a:extLst>
          </p:cNvPr>
          <p:cNvSpPr/>
          <p:nvPr/>
        </p:nvSpPr>
        <p:spPr>
          <a:xfrm>
            <a:off x="6095999" y="240645"/>
            <a:ext cx="5660147" cy="1544378"/>
          </a:xfrm>
          <a:prstGeom prst="roundRect">
            <a:avLst>
              <a:gd name="adj" fmla="val 19724"/>
            </a:avLst>
          </a:prstGeom>
          <a:solidFill>
            <a:srgbClr val="2B1C31"/>
          </a:solidFill>
          <a:ln w="38100">
            <a:solidFill>
              <a:srgbClr val="FFC000"/>
            </a:solidFill>
          </a:ln>
        </p:spPr>
        <p:style>
          <a:lnRef idx="0">
            <a:schemeClr val="accent4"/>
          </a:lnRef>
          <a:fillRef idx="3">
            <a:schemeClr val="accent4"/>
          </a:fillRef>
          <a:effectRef idx="3">
            <a:schemeClr val="accent4"/>
          </a:effectRef>
          <a:fontRef idx="minor">
            <a:schemeClr val="lt1"/>
          </a:fontRef>
        </p:style>
        <p:txBody>
          <a:bodyPr rtlCol="0" anchor="ctr"/>
          <a:lstStyle/>
          <a:p>
            <a:pPr algn="just"/>
            <a:r>
              <a:rPr lang="en-US" sz="1400" dirty="0">
                <a:solidFill>
                  <a:schemeClr val="tx1">
                    <a:alpha val="60000"/>
                  </a:schemeClr>
                </a:solidFill>
              </a:rPr>
              <a:t>Can.  1483 The procurator and advocate must have attained the age of majority and be of good reputation; moreover, the advocate must be a Catholic unless the diocesan bishop permits otherwise, a doctor in canon law or otherwise truly expert, and approved by the same bishop.</a:t>
            </a:r>
          </a:p>
          <a:p>
            <a:pPr algn="just"/>
            <a:r>
              <a:rPr lang="en-US" sz="1400" dirty="0">
                <a:solidFill>
                  <a:schemeClr val="tx1">
                    <a:alpha val="60000"/>
                  </a:schemeClr>
                </a:solidFill>
              </a:rPr>
              <a:t>Can.  1484 §1. Before the procurator and advocate undertake their function, they must present an authentic mandate to the tribunal.</a:t>
            </a:r>
            <a:endParaRPr lang="en-MT" sz="1400" dirty="0">
              <a:solidFill>
                <a:schemeClr val="tx1">
                  <a:alpha val="60000"/>
                </a:schemeClr>
              </a:solidFill>
            </a:endParaRPr>
          </a:p>
        </p:txBody>
      </p:sp>
      <p:sp>
        <p:nvSpPr>
          <p:cNvPr id="8" name="Rectangle 7">
            <a:extLst>
              <a:ext uri="{FF2B5EF4-FFF2-40B4-BE49-F238E27FC236}">
                <a16:creationId xmlns:a16="http://schemas.microsoft.com/office/drawing/2014/main" id="{D37A6A74-48B2-406E-836A-A21B14910441}"/>
              </a:ext>
            </a:extLst>
          </p:cNvPr>
          <p:cNvSpPr/>
          <p:nvPr/>
        </p:nvSpPr>
        <p:spPr>
          <a:xfrm>
            <a:off x="4475367" y="6160948"/>
            <a:ext cx="1466850" cy="23697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cxnSp>
        <p:nvCxnSpPr>
          <p:cNvPr id="11" name="Connector: Elbow 10">
            <a:extLst>
              <a:ext uri="{FF2B5EF4-FFF2-40B4-BE49-F238E27FC236}">
                <a16:creationId xmlns:a16="http://schemas.microsoft.com/office/drawing/2014/main" id="{AA6A1D81-57A2-4031-9CDA-B6C140BE5E8D}"/>
              </a:ext>
            </a:extLst>
          </p:cNvPr>
          <p:cNvCxnSpPr>
            <a:cxnSpLocks/>
            <a:stCxn id="12" idx="2"/>
          </p:cNvCxnSpPr>
          <p:nvPr/>
        </p:nvCxnSpPr>
        <p:spPr>
          <a:xfrm rot="5400000" flipH="1" flipV="1">
            <a:off x="5067391" y="-66469"/>
            <a:ext cx="5587990" cy="7789522"/>
          </a:xfrm>
          <a:prstGeom prst="bentConnector4">
            <a:avLst>
              <a:gd name="adj1" fmla="val -2156"/>
              <a:gd name="adj2" fmla="val 103104"/>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6C40AB01-A790-4D2A-880C-0726C9512F23}"/>
              </a:ext>
            </a:extLst>
          </p:cNvPr>
          <p:cNvSpPr/>
          <p:nvPr/>
        </p:nvSpPr>
        <p:spPr>
          <a:xfrm>
            <a:off x="3362632" y="6385312"/>
            <a:ext cx="1207985" cy="23697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T" dirty="0"/>
          </a:p>
        </p:txBody>
      </p:sp>
    </p:spTree>
    <p:extLst>
      <p:ext uri="{BB962C8B-B14F-4D97-AF65-F5344CB8AC3E}">
        <p14:creationId xmlns:p14="http://schemas.microsoft.com/office/powerpoint/2010/main" val="4123139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500"/>
                                        <p:tgtEl>
                                          <p:spTgt spid="5">
                                            <p:txEl>
                                              <p:pRg st="4" end="4"/>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Effect transition="in" filter="fade">
                                      <p:cBhvr>
                                        <p:cTn id="33" dur="500"/>
                                        <p:tgtEl>
                                          <p:spTgt spid="5">
                                            <p:txEl>
                                              <p:pRg st="5" end="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6" end="6"/>
                                            </p:txEl>
                                          </p:spTgt>
                                        </p:tgtEl>
                                        <p:attrNameLst>
                                          <p:attrName>style.visibility</p:attrName>
                                        </p:attrNameLst>
                                      </p:cBhvr>
                                      <p:to>
                                        <p:strVal val="visible"/>
                                      </p:to>
                                    </p:set>
                                    <p:animEffect transition="in" filter="fade">
                                      <p:cBhvr>
                                        <p:cTn id="36" dur="500"/>
                                        <p:tgtEl>
                                          <p:spTgt spid="5">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7" end="7"/>
                                            </p:txEl>
                                          </p:spTgt>
                                        </p:tgtEl>
                                        <p:attrNameLst>
                                          <p:attrName>style.visibility</p:attrName>
                                        </p:attrNameLst>
                                      </p:cBhvr>
                                      <p:to>
                                        <p:strVal val="visible"/>
                                      </p:to>
                                    </p:set>
                                    <p:animEffect transition="in" filter="fade">
                                      <p:cBhvr>
                                        <p:cTn id="41" dur="500"/>
                                        <p:tgtEl>
                                          <p:spTgt spid="5">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500"/>
                                        <p:tgtEl>
                                          <p:spTgt spid="8"/>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500"/>
                                        <p:tgtEl>
                                          <p:spTgt spid="12"/>
                                        </p:tgtEl>
                                      </p:cBhvr>
                                    </p:animEffect>
                                  </p:childTnLst>
                                </p:cTn>
                              </p:par>
                              <p:par>
                                <p:cTn id="50" presetID="10" presetClass="entr" presetSubtype="0" fill="hold" nodeType="with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500"/>
                                        <p:tgtEl>
                                          <p:spTgt spid="6"/>
                                        </p:tgtEl>
                                      </p:cBhvr>
                                    </p:animEffect>
                                  </p:childTnLst>
                                </p:cTn>
                              </p:par>
                              <p:par>
                                <p:cTn id="53" presetID="10" presetClass="entr" presetSubtype="0" fill="hold" nodeType="with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fade">
                                      <p:cBhvr>
                                        <p:cTn id="55" dur="500"/>
                                        <p:tgtEl>
                                          <p:spTgt spid="1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animEffect transition="in" filter="fade">
                                      <p:cBhvr>
                                        <p:cTn id="6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B/ HOW IS AN EXTRAJUDICIAL PENAL PROCESS CARRIED OUT ACCORDING TO THE CIC?</a:t>
            </a:r>
            <a:r>
              <a:rPr lang="mt-MT" dirty="0"/>
              <a:t> (PAR. 95 – PAR. 114)</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216310" y="2392928"/>
            <a:ext cx="11451815" cy="4207897"/>
          </a:xfrm>
          <a:prstGeom prst="rect">
            <a:avLst/>
          </a:prstGeom>
        </p:spPr>
        <p:txBody>
          <a:bodyPr vert="horz" wrap="square" lIns="0" tIns="0" rIns="0" bIns="0" rtlCol="0">
            <a:normAutofit fontScale="77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99. If the accused refuses or fails to appear, the Ordinary (or his delegate) may consider whether or not to issue a </a:t>
            </a:r>
            <a:r>
              <a:rPr lang="en-US" b="1" u="sng" dirty="0"/>
              <a:t>second summons</a:t>
            </a:r>
            <a:r>
              <a:rPr lang="en-US" dirty="0"/>
              <a:t>.</a:t>
            </a:r>
          </a:p>
          <a:p>
            <a:pPr algn="just"/>
            <a:r>
              <a:rPr lang="en-US" dirty="0"/>
              <a:t>100. If accused refuses or fails to appear at the first or second summons, he is to be warned that the process will go forward despite his absence.  This notification can be given at the time of the first summons.  If the accused has failed or refused to appear, this should be noted in the acts and the process is to continue </a:t>
            </a:r>
            <a:r>
              <a:rPr lang="en-US" i="1" dirty="0"/>
              <a:t>ad </a:t>
            </a:r>
            <a:r>
              <a:rPr lang="en-US" i="1" dirty="0" err="1"/>
              <a:t>ulteriora</a:t>
            </a:r>
            <a:r>
              <a:rPr lang="en-US" dirty="0"/>
              <a:t>.</a:t>
            </a:r>
          </a:p>
          <a:p>
            <a:pPr algn="just"/>
            <a:r>
              <a:rPr lang="en-US" dirty="0"/>
              <a:t>101. On the day and time of the session in which the accusations and proofs are made known, the file containing the acts of the preliminary investigation is shown to the accused and to his advocate, if the latter is present.  The obligation to respect the secret of office should be made known.</a:t>
            </a:r>
          </a:p>
          <a:p>
            <a:pPr algn="just"/>
            <a:r>
              <a:rPr lang="en-US" dirty="0"/>
              <a:t>102. Particular attention should be given to the fact that, if the case involves the sacrament of Penance, respect must be shown for article 24 SST, which states that the name of the alleged victim is not to be revealed to the accused unless the accuser has expressly consented otherwise.</a:t>
            </a:r>
          </a:p>
          <a:p>
            <a:pPr algn="just"/>
            <a:r>
              <a:rPr lang="en-US" dirty="0"/>
              <a:t>103. It is not obligatory that the assessors take part in the notification session.</a:t>
            </a:r>
          </a:p>
          <a:p>
            <a:pPr algn="just"/>
            <a:r>
              <a:rPr lang="en-US" dirty="0"/>
              <a:t>104. Notification of the accusations and proofs takes place in order to give the accused the possibility of </a:t>
            </a:r>
            <a:r>
              <a:rPr lang="en-US" dirty="0" err="1"/>
              <a:t>self-defence</a:t>
            </a:r>
            <a:r>
              <a:rPr lang="en-US" dirty="0"/>
              <a:t> (cf. canon 1720, 1° CIC).</a:t>
            </a:r>
          </a:p>
        </p:txBody>
      </p:sp>
    </p:spTree>
    <p:extLst>
      <p:ext uri="{BB962C8B-B14F-4D97-AF65-F5344CB8AC3E}">
        <p14:creationId xmlns:p14="http://schemas.microsoft.com/office/powerpoint/2010/main" val="4141874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B/ HOW IS AN EXTRAJUDICIAL PENAL PROCESS CARRIED OUT ACCORDING TO THE CIC?</a:t>
            </a:r>
            <a:r>
              <a:rPr lang="mt-MT" dirty="0"/>
              <a:t> (PAR. 95 – PAR. 114)</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216310" y="2392928"/>
            <a:ext cx="11451815" cy="4350772"/>
          </a:xfrm>
          <a:prstGeom prst="rect">
            <a:avLst/>
          </a:prstGeom>
        </p:spPr>
        <p:txBody>
          <a:bodyPr vert="horz" wrap="square" lIns="0" tIns="0" rIns="0" bIns="0" rtlCol="0">
            <a:normAutofit fontScale="62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105. “Accusation” refers to the delict that the alleged victim or other person claims to have occurred, as this has emerged from the preliminary investigation.  Setting forth the accusation means informing the accused of the delict attributed to him and any attendant details (for example, the place where it occurred, the number and eventual names of the alleged victims, the circumstances).</a:t>
            </a:r>
          </a:p>
          <a:p>
            <a:pPr algn="just"/>
            <a:r>
              <a:rPr lang="en-US" dirty="0"/>
              <a:t>106.  “Proofs” are all those materials collected during the preliminary investigation and any other materials acquired:</a:t>
            </a:r>
            <a:endParaRPr lang="mt-MT" dirty="0"/>
          </a:p>
          <a:p>
            <a:pPr lvl="1" algn="just"/>
            <a:r>
              <a:rPr lang="en-US" dirty="0"/>
              <a:t>first, the record of the accusations made by the alleged victims;</a:t>
            </a:r>
            <a:endParaRPr lang="mt-MT" dirty="0"/>
          </a:p>
          <a:p>
            <a:pPr lvl="1" algn="just"/>
            <a:r>
              <a:rPr lang="en-US" dirty="0"/>
              <a:t>then pertinent documents (e.g., medical records; correspondence, even by electronic means; photographs; proofs of purchase; bank records);</a:t>
            </a:r>
            <a:endParaRPr lang="mt-MT" dirty="0"/>
          </a:p>
          <a:p>
            <a:pPr lvl="1" algn="just"/>
            <a:r>
              <a:rPr lang="en-US" dirty="0"/>
              <a:t>statements made by eventual witnesses; and finally</a:t>
            </a:r>
            <a:endParaRPr lang="mt-MT" dirty="0"/>
          </a:p>
          <a:p>
            <a:pPr lvl="1" algn="just"/>
            <a:r>
              <a:rPr lang="en-US" dirty="0"/>
              <a:t>any expert opinions (medical, including psychiatric; psychological; graphological) that the person who conducted the investigation may have deemed appropriate to accept or have carried out.</a:t>
            </a:r>
            <a:endParaRPr lang="mt-MT" dirty="0"/>
          </a:p>
          <a:p>
            <a:pPr algn="just"/>
            <a:r>
              <a:rPr lang="en-US" dirty="0"/>
              <a:t>Any rules of confidentiality imposed by civil law should be observed.</a:t>
            </a:r>
          </a:p>
          <a:p>
            <a:pPr algn="just"/>
            <a:r>
              <a:rPr lang="en-US" dirty="0"/>
              <a:t>107. All the above are referred to as “proofs” because, </a:t>
            </a:r>
            <a:r>
              <a:rPr lang="en-US" b="1" u="sng" dirty="0"/>
              <a:t>despite having been collected in the phase prior to the process, from the moment the extrajudicial process is opened, they automatically become a body of evidence</a:t>
            </a:r>
            <a:r>
              <a:rPr lang="en-US" dirty="0"/>
              <a:t>.</a:t>
            </a:r>
          </a:p>
          <a:p>
            <a:pPr algn="just"/>
            <a:r>
              <a:rPr lang="en-US" dirty="0"/>
              <a:t>108. At any stage of the process, it is legitimate for the Ordinary or his delegate to ask for the collection of further proofs, should it be considered appropriate on the basis of the results of the preliminary investigation.  This can also occur at the request of the accused during the </a:t>
            </a:r>
            <a:r>
              <a:rPr lang="en-US" dirty="0" err="1"/>
              <a:t>defence</a:t>
            </a:r>
            <a:r>
              <a:rPr lang="en-US" dirty="0"/>
              <a:t> phase.  The results will naturally be presented to the accused during that phase.  The accused is to be presented with what was collected at the </a:t>
            </a:r>
            <a:r>
              <a:rPr lang="en-US" dirty="0" err="1"/>
              <a:t>defence’s</a:t>
            </a:r>
            <a:r>
              <a:rPr lang="en-US" dirty="0"/>
              <a:t> request, and a new session for presenting accusations and proofs is to be held, should new elements of accusation or proofs have emerged; otherwise, the material collected can be considered simply as further evidence for the </a:t>
            </a:r>
            <a:r>
              <a:rPr lang="en-US" dirty="0" err="1"/>
              <a:t>defence</a:t>
            </a:r>
            <a:r>
              <a:rPr lang="en-US" dirty="0"/>
              <a:t>.</a:t>
            </a:r>
          </a:p>
        </p:txBody>
      </p:sp>
    </p:spTree>
    <p:extLst>
      <p:ext uri="{BB962C8B-B14F-4D97-AF65-F5344CB8AC3E}">
        <p14:creationId xmlns:p14="http://schemas.microsoft.com/office/powerpoint/2010/main" val="289806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500"/>
                                        <p:tgtEl>
                                          <p:spTgt spid="5">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500"/>
                                        <p:tgtEl>
                                          <p:spTgt spid="5">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5">
                                            <p:txEl>
                                              <p:pRg st="7" end="7"/>
                                            </p:txEl>
                                          </p:spTgt>
                                        </p:tgtEl>
                                        <p:attrNameLst>
                                          <p:attrName>style.visibility</p:attrName>
                                        </p:attrNameLst>
                                      </p:cBhvr>
                                      <p:to>
                                        <p:strVal val="visible"/>
                                      </p:to>
                                    </p:set>
                                    <p:animEffect transition="in" filter="fade">
                                      <p:cBhvr>
                                        <p:cTn id="36" dur="500"/>
                                        <p:tgtEl>
                                          <p:spTgt spid="5">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Effect transition="in" filter="fade">
                                      <p:cBhvr>
                                        <p:cTn id="41"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B/ HOW IS AN EXTRAJUDICIAL PENAL PROCESS CARRIED OUT ACCORDING TO THE CIC?</a:t>
            </a:r>
            <a:r>
              <a:rPr lang="mt-MT" dirty="0"/>
              <a:t> (PAR. 95 – PAR. 114)</a:t>
            </a:r>
          </a:p>
        </p:txBody>
      </p:sp>
      <p:sp>
        <p:nvSpPr>
          <p:cNvPr id="5" name="Content Placeholder 2">
            <a:extLst>
              <a:ext uri="{FF2B5EF4-FFF2-40B4-BE49-F238E27FC236}">
                <a16:creationId xmlns:a16="http://schemas.microsoft.com/office/drawing/2014/main" id="{6827E31F-8D94-41D7-924D-229F195387DE}"/>
              </a:ext>
            </a:extLst>
          </p:cNvPr>
          <p:cNvSpPr txBox="1">
            <a:spLocks/>
          </p:cNvSpPr>
          <p:nvPr/>
        </p:nvSpPr>
        <p:spPr>
          <a:xfrm>
            <a:off x="216310" y="2392928"/>
            <a:ext cx="11451815" cy="4350772"/>
          </a:xfrm>
          <a:prstGeom prst="rect">
            <a:avLst/>
          </a:prstGeom>
        </p:spPr>
        <p:txBody>
          <a:bodyPr vert="horz" wrap="square" lIns="0" tIns="0" rIns="0" bIns="0" rtlCol="0">
            <a:normAutofit fontScale="70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109. The argument for the </a:t>
            </a:r>
            <a:r>
              <a:rPr lang="en-US" dirty="0" err="1"/>
              <a:t>defence</a:t>
            </a:r>
            <a:r>
              <a:rPr lang="en-US" dirty="0"/>
              <a:t> can be presented in two ways:</a:t>
            </a:r>
            <a:endParaRPr lang="mt-MT" dirty="0"/>
          </a:p>
          <a:p>
            <a:pPr lvl="1" algn="just"/>
            <a:r>
              <a:rPr lang="en-US" dirty="0"/>
              <a:t>a/ it can be accepted in session with a specific statement signed by all present (in particular by: the Ordinary or his delegate; the accused and his advocate, if any; the notary); or</a:t>
            </a:r>
            <a:endParaRPr lang="mt-MT" dirty="0"/>
          </a:p>
          <a:p>
            <a:pPr lvl="1" algn="just"/>
            <a:r>
              <a:rPr lang="en-US" dirty="0"/>
              <a:t>b/ through the setting of a reasonable time limit within which the </a:t>
            </a:r>
            <a:r>
              <a:rPr lang="en-US" dirty="0" err="1"/>
              <a:t>defence</a:t>
            </a:r>
            <a:r>
              <a:rPr lang="en-US" dirty="0"/>
              <a:t> can be presented in writing to the Ordinary or his delegate.</a:t>
            </a:r>
          </a:p>
          <a:p>
            <a:pPr algn="just"/>
            <a:r>
              <a:rPr lang="en-US" dirty="0"/>
              <a:t>110. It should be carefully noted that, according to canon 1728 § 2 CIC, the accused is not bound to confess (admit) the delict, nor can he be required to take an oath to tell the truth.</a:t>
            </a:r>
          </a:p>
          <a:p>
            <a:pPr algn="just"/>
            <a:r>
              <a:rPr lang="en-US" dirty="0"/>
              <a:t>111. The argument for the </a:t>
            </a:r>
            <a:r>
              <a:rPr lang="en-US" dirty="0" err="1"/>
              <a:t>defence</a:t>
            </a:r>
            <a:r>
              <a:rPr lang="en-US" dirty="0"/>
              <a:t> can clearly make use of all legitimate means, as for example the request to hear its own witnesses or to present documents and expert opinions.</a:t>
            </a:r>
          </a:p>
          <a:p>
            <a:pPr algn="just"/>
            <a:r>
              <a:rPr lang="en-US" dirty="0"/>
              <a:t>112. For the admission of these proofs (and, in particular, the gathering of statements of eventual witnesses), the discretionary criteria permitted to the judge by universal law on contentious trials are applicable.[9]</a:t>
            </a:r>
          </a:p>
          <a:p>
            <a:pPr algn="just"/>
            <a:r>
              <a:rPr lang="en-US" dirty="0"/>
              <a:t>113. Whenever the concrete case requires it, the Ordinary or his delegate is to assess the credibility of those taking part in the process.[10]  According to article 24 § 2 SST, however, he is obliged to do so with regard to the credibility of the accuser should the sacrament of Penance be involved.</a:t>
            </a:r>
          </a:p>
          <a:p>
            <a:pPr algn="just"/>
            <a:r>
              <a:rPr lang="en-US" dirty="0"/>
              <a:t>114. Since this is a penal process, the accuser is not obliged to take part in the process.  The accuser has in fact exercised his right by contributing to the formation of the accusation and the gathering of proofs.  From that moment, the accusation is carried forward by the Ordinary or his delegate.</a:t>
            </a:r>
          </a:p>
        </p:txBody>
      </p:sp>
      <p:sp>
        <p:nvSpPr>
          <p:cNvPr id="6" name="Rectangle 5">
            <a:extLst>
              <a:ext uri="{FF2B5EF4-FFF2-40B4-BE49-F238E27FC236}">
                <a16:creationId xmlns:a16="http://schemas.microsoft.com/office/drawing/2014/main" id="{BC22CB0B-8D3F-4DD1-A50A-C9225985B5B6}"/>
              </a:ext>
            </a:extLst>
          </p:cNvPr>
          <p:cNvSpPr/>
          <p:nvPr/>
        </p:nvSpPr>
        <p:spPr>
          <a:xfrm rot="1488283">
            <a:off x="10301951" y="3303561"/>
            <a:ext cx="1753690" cy="369332"/>
          </a:xfrm>
          <a:prstGeom prst="rect">
            <a:avLst/>
          </a:prstGeom>
          <a:noFill/>
          <a:ln>
            <a:solidFill>
              <a:srgbClr val="FFC000"/>
            </a:solidFill>
          </a:ln>
        </p:spPr>
        <p:txBody>
          <a:bodyPr wrap="square" lIns="91440" tIns="45720" rIns="91440" bIns="45720">
            <a:spAutoFit/>
          </a:bodyPr>
          <a:lstStyle/>
          <a:p>
            <a:pPr algn="ctr"/>
            <a:r>
              <a:rPr lang="mt-MT" b="0" cap="none" spc="0" dirty="0">
                <a:ln w="0"/>
                <a:solidFill>
                  <a:srgbClr val="FFC000"/>
                </a:solidFill>
                <a:effectLst>
                  <a:innerShdw blurRad="114300">
                    <a:prstClr val="black"/>
                  </a:innerShdw>
                </a:effectLst>
              </a:rPr>
              <a:t>Very Important!</a:t>
            </a:r>
            <a:endParaRPr lang="en-US" b="0" cap="none" spc="0" dirty="0">
              <a:ln w="0"/>
              <a:solidFill>
                <a:srgbClr val="FFC000"/>
              </a:solidFill>
              <a:effectLst>
                <a:innerShdw blurRad="114300">
                  <a:prstClr val="black"/>
                </a:innerShdw>
              </a:effectLst>
            </a:endParaRPr>
          </a:p>
        </p:txBody>
      </p:sp>
    </p:spTree>
    <p:extLst>
      <p:ext uri="{BB962C8B-B14F-4D97-AF65-F5344CB8AC3E}">
        <p14:creationId xmlns:p14="http://schemas.microsoft.com/office/powerpoint/2010/main" val="13376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6"/>
                                        </p:tgtEl>
                                      </p:cBhvr>
                                    </p:animEffect>
                                    <p:animScale>
                                      <p:cBhvr>
                                        <p:cTn id="27" dur="250" autoRev="1" fill="hold"/>
                                        <p:tgtEl>
                                          <p:spTgt spid="6"/>
                                        </p:tgtEl>
                                      </p:cBhvr>
                                      <p:by x="105000" y="105000"/>
                                    </p:animScale>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5BD20-F7DD-4109-B29C-1E1FBEF529DE}"/>
              </a:ext>
            </a:extLst>
          </p:cNvPr>
          <p:cNvSpPr>
            <a:spLocks noGrp="1"/>
          </p:cNvSpPr>
          <p:nvPr>
            <p:ph type="title"/>
          </p:nvPr>
        </p:nvSpPr>
        <p:spPr/>
        <p:txBody>
          <a:bodyPr/>
          <a:lstStyle/>
          <a:p>
            <a:r>
              <a:rPr lang="en-US" i="1" dirty="0"/>
              <a:t>Nota Bene</a:t>
            </a:r>
            <a:endParaRPr lang="en-MT" i="1" dirty="0"/>
          </a:p>
        </p:txBody>
      </p:sp>
      <p:sp>
        <p:nvSpPr>
          <p:cNvPr id="3" name="Content Placeholder 2">
            <a:extLst>
              <a:ext uri="{FF2B5EF4-FFF2-40B4-BE49-F238E27FC236}">
                <a16:creationId xmlns:a16="http://schemas.microsoft.com/office/drawing/2014/main" id="{8E32F819-66CC-460C-97AF-D588B9DE7C8E}"/>
              </a:ext>
            </a:extLst>
          </p:cNvPr>
          <p:cNvSpPr>
            <a:spLocks noGrp="1"/>
          </p:cNvSpPr>
          <p:nvPr>
            <p:ph idx="1"/>
          </p:nvPr>
        </p:nvSpPr>
        <p:spPr>
          <a:xfrm>
            <a:off x="550863" y="2113199"/>
            <a:ext cx="11090274" cy="3678001"/>
          </a:xfrm>
        </p:spPr>
        <p:txBody>
          <a:bodyPr>
            <a:normAutofit/>
          </a:bodyPr>
          <a:lstStyle/>
          <a:p>
            <a:pPr algn="just"/>
            <a:r>
              <a:rPr lang="en-US" dirty="0"/>
              <a:t>a.  In addition to the delicts listed in art. 6 of the </a:t>
            </a:r>
            <a:r>
              <a:rPr lang="en-US" i="1" dirty="0" err="1"/>
              <a:t>Normae</a:t>
            </a:r>
            <a:r>
              <a:rPr lang="en-US" dirty="0"/>
              <a:t> promulgated by the </a:t>
            </a:r>
            <a:r>
              <a:rPr lang="en-US" i="1" dirty="0"/>
              <a:t>Motu Proprio </a:t>
            </a:r>
            <a:r>
              <a:rPr lang="en-US" i="1" dirty="0" err="1"/>
              <a:t>Sacramentorum</a:t>
            </a:r>
            <a:r>
              <a:rPr lang="en-US" i="1" dirty="0"/>
              <a:t> </a:t>
            </a:r>
            <a:r>
              <a:rPr lang="en-US" i="1" dirty="0" err="1"/>
              <a:t>Sanctitatis</a:t>
            </a:r>
            <a:r>
              <a:rPr lang="en-US" i="1" dirty="0"/>
              <a:t> Tutela</a:t>
            </a:r>
            <a:r>
              <a:rPr lang="en-US" dirty="0"/>
              <a:t>, what follows is to be observed – with eventual adaptations – in all cases involving delicts reserved to the Congregation for the Doctrine of the Faith;</a:t>
            </a:r>
          </a:p>
          <a:p>
            <a:pPr algn="just"/>
            <a:r>
              <a:rPr lang="en-US" dirty="0"/>
              <a:t>b.  The following abbreviations will be used:</a:t>
            </a:r>
          </a:p>
          <a:p>
            <a:pPr lvl="1" algn="just"/>
            <a:r>
              <a:rPr lang="en-US" dirty="0"/>
              <a:t>CIC: Codex </a:t>
            </a:r>
            <a:r>
              <a:rPr lang="en-US" dirty="0" err="1"/>
              <a:t>Iuris</a:t>
            </a:r>
            <a:r>
              <a:rPr lang="en-US" dirty="0"/>
              <a:t> </a:t>
            </a:r>
            <a:r>
              <a:rPr lang="en-US" dirty="0" err="1"/>
              <a:t>Canonici</a:t>
            </a:r>
            <a:r>
              <a:rPr lang="en-US" dirty="0"/>
              <a:t>;</a:t>
            </a:r>
          </a:p>
          <a:p>
            <a:pPr lvl="1" algn="just"/>
            <a:r>
              <a:rPr lang="en-US" dirty="0"/>
              <a:t>CCEO: Codex </a:t>
            </a:r>
            <a:r>
              <a:rPr lang="en-US" dirty="0" err="1"/>
              <a:t>Canonum</a:t>
            </a:r>
            <a:r>
              <a:rPr lang="en-US" dirty="0"/>
              <a:t> </a:t>
            </a:r>
            <a:r>
              <a:rPr lang="en-US" dirty="0" err="1"/>
              <a:t>Ecclesiarum</a:t>
            </a:r>
            <a:r>
              <a:rPr lang="en-US" dirty="0"/>
              <a:t> </a:t>
            </a:r>
            <a:r>
              <a:rPr lang="en-US" dirty="0" err="1"/>
              <a:t>Orientalium</a:t>
            </a:r>
            <a:r>
              <a:rPr lang="en-US" dirty="0"/>
              <a:t>;</a:t>
            </a:r>
          </a:p>
          <a:p>
            <a:pPr lvl="1" algn="just"/>
            <a:r>
              <a:rPr lang="en-US" dirty="0"/>
              <a:t>SST: Motu Proprio </a:t>
            </a:r>
            <a:r>
              <a:rPr lang="en-US" dirty="0" err="1"/>
              <a:t>Sacramentorum</a:t>
            </a:r>
            <a:r>
              <a:rPr lang="en-US" dirty="0"/>
              <a:t> </a:t>
            </a:r>
            <a:r>
              <a:rPr lang="en-US" dirty="0" err="1"/>
              <a:t>Sanctitatis</a:t>
            </a:r>
            <a:r>
              <a:rPr lang="en-US" dirty="0"/>
              <a:t> Tutela – 2010 Revised Norms;</a:t>
            </a:r>
          </a:p>
          <a:p>
            <a:pPr lvl="1" algn="just"/>
            <a:r>
              <a:rPr lang="en-US" dirty="0"/>
              <a:t>VELM: Motu Proprio Vos </a:t>
            </a:r>
            <a:r>
              <a:rPr lang="en-US" dirty="0" err="1"/>
              <a:t>Estis</a:t>
            </a:r>
            <a:r>
              <a:rPr lang="en-US" dirty="0"/>
              <a:t> Lux Mundi – 2019;</a:t>
            </a:r>
          </a:p>
          <a:p>
            <a:pPr lvl="1" algn="just"/>
            <a:r>
              <a:rPr lang="en-US" dirty="0"/>
              <a:t>CDF: </a:t>
            </a:r>
            <a:r>
              <a:rPr lang="en-US" dirty="0" err="1"/>
              <a:t>Congregatio</a:t>
            </a:r>
            <a:r>
              <a:rPr lang="en-US" dirty="0"/>
              <a:t> pro </a:t>
            </a:r>
            <a:r>
              <a:rPr lang="en-US" dirty="0" err="1"/>
              <a:t>Doctrina</a:t>
            </a:r>
            <a:r>
              <a:rPr lang="en-US" dirty="0"/>
              <a:t> Fidei.</a:t>
            </a:r>
            <a:endParaRPr lang="en-MT" dirty="0"/>
          </a:p>
        </p:txBody>
      </p:sp>
    </p:spTree>
    <p:extLst>
      <p:ext uri="{BB962C8B-B14F-4D97-AF65-F5344CB8AC3E}">
        <p14:creationId xmlns:p14="http://schemas.microsoft.com/office/powerpoint/2010/main" val="112494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C/ HOW IS AN EXTRAJUDICIAL PENAL PROCESS CONCLUDED ACCORDING TO THE CIC?</a:t>
            </a:r>
            <a:r>
              <a:rPr lang="mt-MT" dirty="0"/>
              <a:t> (PAR. 115 – PAR. 129)</a:t>
            </a:r>
          </a:p>
        </p:txBody>
      </p:sp>
      <p:sp>
        <p:nvSpPr>
          <p:cNvPr id="7" name="Content Placeholder 2">
            <a:extLst>
              <a:ext uri="{FF2B5EF4-FFF2-40B4-BE49-F238E27FC236}">
                <a16:creationId xmlns:a16="http://schemas.microsoft.com/office/drawing/2014/main" id="{AFA263C6-A13A-468E-9A26-11C072B6EE8E}"/>
              </a:ext>
            </a:extLst>
          </p:cNvPr>
          <p:cNvSpPr txBox="1">
            <a:spLocks/>
          </p:cNvSpPr>
          <p:nvPr/>
        </p:nvSpPr>
        <p:spPr>
          <a:xfrm>
            <a:off x="216310" y="2392928"/>
            <a:ext cx="11451815" cy="4350772"/>
          </a:xfrm>
          <a:prstGeom prst="rect">
            <a:avLst/>
          </a:prstGeom>
        </p:spPr>
        <p:txBody>
          <a:bodyPr vert="horz" wrap="square" lIns="0" tIns="0" rIns="0" bIns="0" rtlCol="0">
            <a:normAutofit fontScale="85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115. The Ordinary or his delegate invites the two assessors to provide, within a certain reasonable time limit, their evaluation of the proofs and the arguments of the </a:t>
            </a:r>
            <a:r>
              <a:rPr lang="en-US" dirty="0" err="1"/>
              <a:t>defence</a:t>
            </a:r>
            <a:r>
              <a:rPr lang="en-US" dirty="0"/>
              <a:t>, in accordance with canon 1720, 2º CIC.  In the decree, he can also invite them to a joint session to carry out this evaluation.  The purpose of this session is evidently to facilitate analysis, discussion and debate.  For such a session, which is optional but recommended, no particular juridical formalities are foreseen.</a:t>
            </a:r>
          </a:p>
          <a:p>
            <a:pPr algn="just"/>
            <a:r>
              <a:rPr lang="en-US" dirty="0"/>
              <a:t>116. The entire file of the process is provided beforehand to the assessors, granting them a suitable time for study and personal evaluation.  It is helpful to remind them of their obligation to observe the secret of office.</a:t>
            </a:r>
          </a:p>
          <a:p>
            <a:pPr algn="just"/>
            <a:r>
              <a:rPr lang="en-US" dirty="0"/>
              <a:t>117. Although not required by law, it is helpful if the opinion of the assessors is set down in writing so as to facilitate the drafting of the subsequent final decree by the person charged to do so.</a:t>
            </a:r>
          </a:p>
          <a:p>
            <a:pPr algn="just"/>
            <a:r>
              <a:rPr lang="en-US" dirty="0"/>
              <a:t>118. Similarly, if the evaluation of proofs and </a:t>
            </a:r>
            <a:r>
              <a:rPr lang="en-US" dirty="0" err="1"/>
              <a:t>defence</a:t>
            </a:r>
            <a:r>
              <a:rPr lang="en-US" dirty="0"/>
              <a:t> arguments takes place during a joint session, it is advisable that a series of notes on the interventions and the discussion be taken, also in the form of minutes signed by the participants.  These written notes fall under the secret of office and are not to be made public.</a:t>
            </a:r>
          </a:p>
          <a:p>
            <a:pPr algn="just"/>
            <a:r>
              <a:rPr lang="en-US" dirty="0"/>
              <a:t>119. Should the delict be established with certainty, the Ordinary or his delegate (cf. canon 1720, 3º CIC) must issue a </a:t>
            </a:r>
            <a:r>
              <a:rPr lang="en-US" b="1" u="sng" dirty="0"/>
              <a:t>decree</a:t>
            </a:r>
            <a:r>
              <a:rPr lang="en-US" dirty="0"/>
              <a:t> concluding the process and imposing the penalty, penal remedy or penance that he considers most suitable for the reparation of scandal, the reestablishment of justice and the amendment of the guilty party.</a:t>
            </a:r>
          </a:p>
        </p:txBody>
      </p:sp>
    </p:spTree>
    <p:extLst>
      <p:ext uri="{BB962C8B-B14F-4D97-AF65-F5344CB8AC3E}">
        <p14:creationId xmlns:p14="http://schemas.microsoft.com/office/powerpoint/2010/main" val="2421383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fad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fade">
                                      <p:cBhvr>
                                        <p:cTn id="3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C/ HOW IS AN EXTRAJUDICIAL PENAL PROCESS CONCLUDED ACCORDING TO THE CIC?</a:t>
            </a:r>
            <a:r>
              <a:rPr lang="mt-MT" dirty="0"/>
              <a:t> (PAR. 115 – PAR. 129)</a:t>
            </a:r>
          </a:p>
        </p:txBody>
      </p:sp>
      <p:sp>
        <p:nvSpPr>
          <p:cNvPr id="7" name="Content Placeholder 2">
            <a:extLst>
              <a:ext uri="{FF2B5EF4-FFF2-40B4-BE49-F238E27FC236}">
                <a16:creationId xmlns:a16="http://schemas.microsoft.com/office/drawing/2014/main" id="{AFA263C6-A13A-468E-9A26-11C072B6EE8E}"/>
              </a:ext>
            </a:extLst>
          </p:cNvPr>
          <p:cNvSpPr txBox="1">
            <a:spLocks/>
          </p:cNvSpPr>
          <p:nvPr/>
        </p:nvSpPr>
        <p:spPr>
          <a:xfrm>
            <a:off x="216310" y="2392928"/>
            <a:ext cx="11451815" cy="4350772"/>
          </a:xfrm>
          <a:prstGeom prst="rect">
            <a:avLst/>
          </a:prstGeom>
        </p:spPr>
        <p:txBody>
          <a:bodyPr vert="horz" wrap="square" lIns="0" tIns="0" rIns="0" bIns="0" rtlCol="0">
            <a:normAutofit fontScale="85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120. The Ordinary should always keep in mind that, </a:t>
            </a:r>
            <a:r>
              <a:rPr lang="en-US" b="1" u="sng" dirty="0"/>
              <a:t>if he intends to impose a perpetual expiatory penalty</a:t>
            </a:r>
            <a:r>
              <a:rPr lang="en-US" dirty="0"/>
              <a:t>, according to article 21 § 2, 1º SST he must have a </a:t>
            </a:r>
            <a:r>
              <a:rPr lang="en-US" b="1" u="sng" dirty="0"/>
              <a:t>prior mandate from the CDF</a:t>
            </a:r>
            <a:r>
              <a:rPr lang="en-US" dirty="0"/>
              <a:t>. This is a derogation, limited to these cases, from the prohibition of inflicting a perpetual penalty by decree, laid down in canon 1342 § 2 CIC.</a:t>
            </a:r>
          </a:p>
          <a:p>
            <a:pPr algn="just"/>
            <a:r>
              <a:rPr lang="en-US" dirty="0"/>
              <a:t>121. The list of perpetual penalties is solely that found in canon 1336 § 1 CIC,[11] along with the caveats contained in canons 1337 and 1338 CIC.[12] </a:t>
            </a:r>
          </a:p>
          <a:p>
            <a:pPr algn="just"/>
            <a:r>
              <a:rPr lang="en-US" dirty="0"/>
              <a:t>122. Since it involves an </a:t>
            </a:r>
            <a:r>
              <a:rPr lang="en-US" b="1" u="sng" dirty="0"/>
              <a:t>extrajudicial process</a:t>
            </a:r>
            <a:r>
              <a:rPr lang="en-US" dirty="0"/>
              <a:t>, it should be remembered that </a:t>
            </a:r>
            <a:r>
              <a:rPr lang="en-US" b="1" u="sng" dirty="0"/>
              <a:t>a penal decree is not a sentence</a:t>
            </a:r>
            <a:r>
              <a:rPr lang="en-US" dirty="0"/>
              <a:t>, which is </a:t>
            </a:r>
            <a:r>
              <a:rPr lang="en-US" b="1" u="sng" dirty="0"/>
              <a:t>issued only at the conclusion of a judicial process</a:t>
            </a:r>
            <a:r>
              <a:rPr lang="en-US" dirty="0"/>
              <a:t>, even if – like a sentence – </a:t>
            </a:r>
            <a:r>
              <a:rPr lang="en-US" b="1" u="sng" dirty="0"/>
              <a:t>it imposes a penalty</a:t>
            </a:r>
            <a:r>
              <a:rPr lang="en-US" dirty="0"/>
              <a:t>.</a:t>
            </a:r>
          </a:p>
          <a:p>
            <a:pPr algn="just"/>
            <a:r>
              <a:rPr lang="en-US" dirty="0"/>
              <a:t>123. The decree in question is a personal act of the Ordinary or of his delegate, and therefore should not be signed by the assessors, but is to be authenticated by the notary.</a:t>
            </a:r>
          </a:p>
          <a:p>
            <a:pPr algn="just"/>
            <a:r>
              <a:rPr lang="en-US" dirty="0"/>
              <a:t>124. In addition to the general formalities applicable in the case of every decree (cf. canons 48-56 CIC), </a:t>
            </a:r>
            <a:r>
              <a:rPr lang="en-US" b="1" dirty="0"/>
              <a:t>the penal decree must cite in summary fashion the principal elements of the accusation and the development of the process, but above all it must set forth at least briefly the reasons for the decision, both in law </a:t>
            </a:r>
            <a:r>
              <a:rPr lang="en-US" dirty="0"/>
              <a:t>(listing, that is, the canons on which the decision was based – for example, those that define the delict, those that define possible mitigating, exempting or aggravating circumstances – and, however concisely, the juridical logic that led to the decision to apply them) </a:t>
            </a:r>
            <a:r>
              <a:rPr lang="en-US" b="1" dirty="0"/>
              <a:t>and in fact</a:t>
            </a:r>
            <a:r>
              <a:rPr lang="en-US" dirty="0"/>
              <a:t>.</a:t>
            </a:r>
          </a:p>
        </p:txBody>
      </p:sp>
      <p:sp>
        <p:nvSpPr>
          <p:cNvPr id="5" name="Rectangle 4">
            <a:extLst>
              <a:ext uri="{FF2B5EF4-FFF2-40B4-BE49-F238E27FC236}">
                <a16:creationId xmlns:a16="http://schemas.microsoft.com/office/drawing/2014/main" id="{25C6D0AC-78F3-45C5-8348-9FE0F8D72A6B}"/>
              </a:ext>
            </a:extLst>
          </p:cNvPr>
          <p:cNvSpPr/>
          <p:nvPr/>
        </p:nvSpPr>
        <p:spPr>
          <a:xfrm rot="1488283">
            <a:off x="9948020" y="2493937"/>
            <a:ext cx="1753690" cy="369332"/>
          </a:xfrm>
          <a:prstGeom prst="rect">
            <a:avLst/>
          </a:prstGeom>
          <a:noFill/>
          <a:ln>
            <a:solidFill>
              <a:srgbClr val="FFC000"/>
            </a:solidFill>
          </a:ln>
        </p:spPr>
        <p:txBody>
          <a:bodyPr wrap="square" lIns="91440" tIns="45720" rIns="91440" bIns="45720">
            <a:spAutoFit/>
          </a:bodyPr>
          <a:lstStyle/>
          <a:p>
            <a:pPr algn="ctr"/>
            <a:r>
              <a:rPr lang="mt-MT" b="0" cap="none" spc="0" dirty="0">
                <a:ln w="0"/>
                <a:solidFill>
                  <a:srgbClr val="FFC000"/>
                </a:solidFill>
                <a:effectLst>
                  <a:innerShdw blurRad="114300">
                    <a:prstClr val="black"/>
                  </a:innerShdw>
                </a:effectLst>
              </a:rPr>
              <a:t>Very Important!</a:t>
            </a:r>
            <a:endParaRPr lang="en-US" b="0" cap="none" spc="0" dirty="0">
              <a:ln w="0"/>
              <a:solidFill>
                <a:srgbClr val="FFC000"/>
              </a:solidFill>
              <a:effectLst>
                <a:innerShdw blurRad="114300">
                  <a:prstClr val="black"/>
                </a:innerShdw>
              </a:effectLst>
            </a:endParaRPr>
          </a:p>
        </p:txBody>
      </p:sp>
      <p:sp>
        <p:nvSpPr>
          <p:cNvPr id="6" name="Rectangle 5">
            <a:extLst>
              <a:ext uri="{FF2B5EF4-FFF2-40B4-BE49-F238E27FC236}">
                <a16:creationId xmlns:a16="http://schemas.microsoft.com/office/drawing/2014/main" id="{00051411-CEDD-4906-B03A-60E22DEAA80D}"/>
              </a:ext>
            </a:extLst>
          </p:cNvPr>
          <p:cNvSpPr/>
          <p:nvPr/>
        </p:nvSpPr>
        <p:spPr>
          <a:xfrm rot="1488283">
            <a:off x="9948020" y="3909476"/>
            <a:ext cx="1753690" cy="369332"/>
          </a:xfrm>
          <a:prstGeom prst="rect">
            <a:avLst/>
          </a:prstGeom>
          <a:noFill/>
          <a:ln>
            <a:solidFill>
              <a:srgbClr val="FFC000"/>
            </a:solidFill>
          </a:ln>
        </p:spPr>
        <p:txBody>
          <a:bodyPr wrap="square" lIns="91440" tIns="45720" rIns="91440" bIns="45720">
            <a:spAutoFit/>
          </a:bodyPr>
          <a:lstStyle/>
          <a:p>
            <a:pPr algn="ctr"/>
            <a:r>
              <a:rPr lang="mt-MT" b="0" cap="none" spc="0" dirty="0">
                <a:ln w="0"/>
                <a:solidFill>
                  <a:srgbClr val="FFC000"/>
                </a:solidFill>
                <a:effectLst>
                  <a:innerShdw blurRad="114300">
                    <a:prstClr val="black"/>
                  </a:innerShdw>
                </a:effectLst>
              </a:rPr>
              <a:t>Very Important!</a:t>
            </a:r>
            <a:endParaRPr lang="en-US" b="0" cap="none" spc="0" dirty="0">
              <a:ln w="0"/>
              <a:solidFill>
                <a:srgbClr val="FFC000"/>
              </a:solidFill>
              <a:effectLst>
                <a:innerShdw blurRad="114300">
                  <a:prstClr val="black"/>
                </a:innerShdw>
              </a:effectLst>
            </a:endParaRPr>
          </a:p>
        </p:txBody>
      </p:sp>
    </p:spTree>
    <p:extLst>
      <p:ext uri="{BB962C8B-B14F-4D97-AF65-F5344CB8AC3E}">
        <p14:creationId xmlns:p14="http://schemas.microsoft.com/office/powerpoint/2010/main" val="1822718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5"/>
                                        </p:tgtEl>
                                      </p:cBhvr>
                                    </p:animEffect>
                                    <p:animScale>
                                      <p:cBhvr>
                                        <p:cTn id="12" dur="250" autoRev="1" fill="hold"/>
                                        <p:tgtEl>
                                          <p:spTgt spid="5"/>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fad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6"/>
                                        </p:tgtEl>
                                      </p:cBhvr>
                                    </p:animEffect>
                                    <p:animScale>
                                      <p:cBhvr>
                                        <p:cTn id="27" dur="250" autoRev="1" fill="hold"/>
                                        <p:tgtEl>
                                          <p:spTgt spid="6"/>
                                        </p:tgtEl>
                                      </p:cBhvr>
                                      <p:by x="105000" y="105000"/>
                                    </p:animScale>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3" end="3"/>
                                            </p:txEl>
                                          </p:spTgt>
                                        </p:tgtEl>
                                        <p:attrNameLst>
                                          <p:attrName>style.visibility</p:attrName>
                                        </p:attrNameLst>
                                      </p:cBhvr>
                                      <p:to>
                                        <p:strVal val="visible"/>
                                      </p:to>
                                    </p:set>
                                    <p:animEffect transition="in" filter="fade">
                                      <p:cBhvr>
                                        <p:cTn id="32" dur="500"/>
                                        <p:tgtEl>
                                          <p:spTgt spid="7">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4" end="4"/>
                                            </p:txEl>
                                          </p:spTgt>
                                        </p:tgtEl>
                                        <p:attrNameLst>
                                          <p:attrName>style.visibility</p:attrName>
                                        </p:attrNameLst>
                                      </p:cBhvr>
                                      <p:to>
                                        <p:strVal val="visible"/>
                                      </p:to>
                                    </p:set>
                                    <p:animEffect transition="in" filter="fade">
                                      <p:cBhvr>
                                        <p:cTn id="3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C/ HOW IS AN EXTRAJUDICIAL PENAL PROCESS CONCLUDED ACCORDING TO THE CIC?</a:t>
            </a:r>
            <a:r>
              <a:rPr lang="mt-MT" dirty="0"/>
              <a:t> (PAR. 115 – PAR. 129)</a:t>
            </a:r>
          </a:p>
        </p:txBody>
      </p:sp>
      <p:sp>
        <p:nvSpPr>
          <p:cNvPr id="7" name="Content Placeholder 2">
            <a:extLst>
              <a:ext uri="{FF2B5EF4-FFF2-40B4-BE49-F238E27FC236}">
                <a16:creationId xmlns:a16="http://schemas.microsoft.com/office/drawing/2014/main" id="{AFA263C6-A13A-468E-9A26-11C072B6EE8E}"/>
              </a:ext>
            </a:extLst>
          </p:cNvPr>
          <p:cNvSpPr txBox="1">
            <a:spLocks/>
          </p:cNvSpPr>
          <p:nvPr/>
        </p:nvSpPr>
        <p:spPr>
          <a:xfrm>
            <a:off x="216310" y="2392928"/>
            <a:ext cx="11451815" cy="4350772"/>
          </a:xfrm>
          <a:prstGeom prst="rect">
            <a:avLst/>
          </a:prstGeom>
        </p:spPr>
        <p:txBody>
          <a:bodyPr vert="horz" wrap="square" lIns="0" tIns="0" rIns="0" bIns="0" rtlCol="0">
            <a:normAutofit fontScale="85000" lnSpcReduction="1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125. The statement of reasons in fact is clearly the more difficult, since the author of the decree must set forth the reasons which, by comparing the matter of the accusation and the statements of the </a:t>
            </a:r>
            <a:r>
              <a:rPr lang="en-US" dirty="0" err="1"/>
              <a:t>defence</a:t>
            </a:r>
            <a:r>
              <a:rPr lang="en-US" dirty="0"/>
              <a:t> (which he must summarize in his exposition), led him to certainty concerning the commission or non-commission of the delict, or the absence of sufficient moral certainty.</a:t>
            </a:r>
          </a:p>
          <a:p>
            <a:pPr algn="just"/>
            <a:r>
              <a:rPr lang="en-US" dirty="0"/>
              <a:t>126. Since not everyone possesses a detailed knowledge of canon law and its formal language, a penal decree should primarily be concerned with explaining the reasoning behind the decision, rather than being concerned about precise and detailed terminology.  Where appropriate, competent persons may be called upon for assistance in this regard.</a:t>
            </a:r>
          </a:p>
          <a:p>
            <a:pPr algn="just"/>
            <a:r>
              <a:rPr lang="en-US" dirty="0"/>
              <a:t>127. The notification of the entire decree (therefore not simply the dispositive part) is to take place by the legitimate means prescribed (cf. canons 54-56 CIC[13]) and in proper form.</a:t>
            </a:r>
          </a:p>
          <a:p>
            <a:pPr algn="just"/>
            <a:r>
              <a:rPr lang="en-US" dirty="0"/>
              <a:t>128. In all cases, an authenticated copy of the acts of the process (unless these had been previously forwarded) and of the notification of the decree must be sent to the CDF.</a:t>
            </a:r>
          </a:p>
          <a:p>
            <a:pPr algn="just"/>
            <a:r>
              <a:rPr lang="en-US" dirty="0"/>
              <a:t>129. If the CDF decides to call to itself the extrajudicial penal process, all the formalities called for in nos. 91ff. will clearly be its responsibility, without prejudice to its right to request, if necessary, the cooperation of lower instances.</a:t>
            </a:r>
          </a:p>
        </p:txBody>
      </p:sp>
    </p:spTree>
    <p:extLst>
      <p:ext uri="{BB962C8B-B14F-4D97-AF65-F5344CB8AC3E}">
        <p14:creationId xmlns:p14="http://schemas.microsoft.com/office/powerpoint/2010/main" val="2961900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fade">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fontScale="92500"/>
          </a:bodyPr>
          <a:lstStyle/>
          <a:p>
            <a:pPr marL="0" indent="0">
              <a:buNone/>
            </a:pPr>
            <a:r>
              <a:rPr lang="en-US" dirty="0"/>
              <a:t>D/ HOW IS AN EXTRAJUDICIAL PENAL PROCESS CARRIED OUT ACCORDING TO THE CCEO?</a:t>
            </a:r>
            <a:r>
              <a:rPr lang="mt-MT" dirty="0"/>
              <a:t> (PAR. 130 – PAR. 139)</a:t>
            </a:r>
          </a:p>
        </p:txBody>
      </p:sp>
      <p:sp>
        <p:nvSpPr>
          <p:cNvPr id="5" name="Content Placeholder 2">
            <a:extLst>
              <a:ext uri="{FF2B5EF4-FFF2-40B4-BE49-F238E27FC236}">
                <a16:creationId xmlns:a16="http://schemas.microsoft.com/office/drawing/2014/main" id="{F7326F8C-A335-4134-A5DB-426F93F1C471}"/>
              </a:ext>
            </a:extLst>
          </p:cNvPr>
          <p:cNvSpPr txBox="1">
            <a:spLocks/>
          </p:cNvSpPr>
          <p:nvPr/>
        </p:nvSpPr>
        <p:spPr>
          <a:xfrm>
            <a:off x="216310" y="2392928"/>
            <a:ext cx="11451815" cy="4350772"/>
          </a:xfrm>
          <a:prstGeom prst="rect">
            <a:avLst/>
          </a:prstGeom>
        </p:spPr>
        <p:txBody>
          <a:bodyPr vert="horz" wrap="square" lIns="0" tIns="0" rIns="0" bIns="0" rtlCol="0">
            <a:normAutofit fontScale="47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130. As was stated in no. 94, the extrajudicial penal process as described in the CCEO is carried out with certain distinctive characteristics proper to that law.  For the purpose of greater ease of explanation and to avoid repetitions, only those distinctive characteristics will be indicated: consequently, the following adjustments must be introduced to the praxis outlined above and shared with the CIC.</a:t>
            </a:r>
          </a:p>
          <a:p>
            <a:pPr algn="just"/>
            <a:r>
              <a:rPr lang="en-US" dirty="0"/>
              <a:t>131. Above all, it must be remembered that the prescription of canon 1486 CCEO must be strictly followed, under pain of invalidity of the penal decree.</a:t>
            </a:r>
          </a:p>
          <a:p>
            <a:pPr algn="just"/>
            <a:r>
              <a:rPr lang="en-US" dirty="0"/>
              <a:t>132. In the extrajudicial penal process according to the CCEO, there is no mention of assessors, but the presence of the promoter of justice is obligatory.</a:t>
            </a:r>
          </a:p>
          <a:p>
            <a:pPr algn="just"/>
            <a:r>
              <a:rPr lang="en-US" dirty="0"/>
              <a:t>133. The session for the notification of the accusation and proofs must take place with the obligatory presence of the promoter of justice and the notary.</a:t>
            </a:r>
          </a:p>
          <a:p>
            <a:pPr algn="just"/>
            <a:r>
              <a:rPr lang="en-US" dirty="0"/>
              <a:t>134. According to canon 1486 § 1, 2º CCEO, the session of notification and consequently the presentation of the </a:t>
            </a:r>
            <a:r>
              <a:rPr lang="en-US" dirty="0" err="1"/>
              <a:t>defence</a:t>
            </a:r>
            <a:r>
              <a:rPr lang="en-US" dirty="0"/>
              <a:t> is to take place solely with oral arguments.  Nevertheless, this does not exclude, for such arguments, the </a:t>
            </a:r>
            <a:r>
              <a:rPr lang="en-US" dirty="0" err="1"/>
              <a:t>defence</a:t>
            </a:r>
            <a:r>
              <a:rPr lang="en-US" dirty="0"/>
              <a:t> being presented in written form.   </a:t>
            </a:r>
          </a:p>
          <a:p>
            <a:pPr algn="just"/>
            <a:r>
              <a:rPr lang="en-US" dirty="0"/>
              <a:t>135. Particular attention should be given to the question whether, on the basis of the gravity of the delict, the penalties listed in canon 1426 § 1 CCEO are indeed adequate for achieving the provisions of canon 1401 CCEO.  In deciding the penalty to be imposed, canons 1429[14] and 1430[15] CCEO should be observed.</a:t>
            </a:r>
          </a:p>
          <a:p>
            <a:pPr algn="just"/>
            <a:r>
              <a:rPr lang="en-US" dirty="0"/>
              <a:t>136. The Hierarch or his delegate should always remember that, according to article 21 § 2, 1º SST, the prohibitions of canon 1402 § 2 CCEO are abrogated.  Therefore he is able to impose a perpetual expiatory penalty by decree, having obtained the prior mandate of the CDF required by the same article 21 § 2, 1º SST. </a:t>
            </a:r>
          </a:p>
          <a:p>
            <a:pPr algn="just"/>
            <a:r>
              <a:rPr lang="en-US" dirty="0"/>
              <a:t>137. For the drawing up of the penal decree, the same criteria indicated in nos. 119-126 apply.</a:t>
            </a:r>
          </a:p>
          <a:p>
            <a:pPr algn="just"/>
            <a:r>
              <a:rPr lang="en-US" dirty="0"/>
              <a:t>138. Notification of the decree will then take place in the terms of canon 1520 CCEO and in proper form.</a:t>
            </a:r>
          </a:p>
          <a:p>
            <a:pPr algn="just"/>
            <a:r>
              <a:rPr lang="en-US" dirty="0"/>
              <a:t>139. For those things not mentioned here, reference should be made to what has been stated regarding the extrajudicial process according to the CIC, including the possibility that the process will take place in the CDF.</a:t>
            </a:r>
          </a:p>
        </p:txBody>
      </p:sp>
    </p:spTree>
    <p:extLst>
      <p:ext uri="{BB962C8B-B14F-4D97-AF65-F5344CB8AC3E}">
        <p14:creationId xmlns:p14="http://schemas.microsoft.com/office/powerpoint/2010/main" val="3638649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7" end="7"/>
                                            </p:txEl>
                                          </p:spTgt>
                                        </p:tgtEl>
                                        <p:attrNameLst>
                                          <p:attrName>style.visibility</p:attrName>
                                        </p:attrNameLst>
                                      </p:cBhvr>
                                      <p:to>
                                        <p:strVal val="visible"/>
                                      </p:to>
                                    </p:set>
                                    <p:animEffect transition="in" filter="fade">
                                      <p:cBhvr>
                                        <p:cTn id="47" dur="500"/>
                                        <p:tgtEl>
                                          <p:spTgt spid="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8" end="8"/>
                                            </p:txEl>
                                          </p:spTgt>
                                        </p:tgtEl>
                                        <p:attrNameLst>
                                          <p:attrName>style.visibility</p:attrName>
                                        </p:attrNameLst>
                                      </p:cBhvr>
                                      <p:to>
                                        <p:strVal val="visible"/>
                                      </p:to>
                                    </p:set>
                                    <p:animEffect transition="in" filter="fade">
                                      <p:cBhvr>
                                        <p:cTn id="52" dur="500"/>
                                        <p:tgtEl>
                                          <p:spTgt spid="5">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5">
                                            <p:txEl>
                                              <p:pRg st="9" end="9"/>
                                            </p:txEl>
                                          </p:spTgt>
                                        </p:tgtEl>
                                        <p:attrNameLst>
                                          <p:attrName>style.visibility</p:attrName>
                                        </p:attrNameLst>
                                      </p:cBhvr>
                                      <p:to>
                                        <p:strVal val="visible"/>
                                      </p:to>
                                    </p:set>
                                    <p:animEffect transition="in" filter="fade">
                                      <p:cBhvr>
                                        <p:cTn id="5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 What penal procedures are possible?</a:t>
            </a:r>
            <a:r>
              <a:rPr lang="mt-MT" dirty="0"/>
              <a:t> (Par. 85 – Par. 141)</a:t>
            </a:r>
            <a:endParaRPr lang="en-MT" dirty="0"/>
          </a:p>
        </p:txBody>
      </p:sp>
      <p:sp>
        <p:nvSpPr>
          <p:cNvPr id="3" name="Content Placeholder 2">
            <a:extLst>
              <a:ext uri="{FF2B5EF4-FFF2-40B4-BE49-F238E27FC236}">
                <a16:creationId xmlns:a16="http://schemas.microsoft.com/office/drawing/2014/main" id="{E617D9E0-6EA7-47E8-B124-005AD0DDB058}"/>
              </a:ext>
            </a:extLst>
          </p:cNvPr>
          <p:cNvSpPr>
            <a:spLocks noGrp="1"/>
          </p:cNvSpPr>
          <p:nvPr>
            <p:ph idx="1"/>
          </p:nvPr>
        </p:nvSpPr>
        <p:spPr>
          <a:xfrm>
            <a:off x="493712" y="1920696"/>
            <a:ext cx="11320293" cy="424138"/>
          </a:xfrm>
        </p:spPr>
        <p:txBody>
          <a:bodyPr>
            <a:normAutofit/>
          </a:bodyPr>
          <a:lstStyle/>
          <a:p>
            <a:pPr marL="0" indent="0">
              <a:buNone/>
            </a:pPr>
            <a:r>
              <a:rPr lang="en-US" dirty="0"/>
              <a:t>E/ DOES THE PENAL DECREE FALL UNDER THE SECRET OF OFFICE?</a:t>
            </a:r>
            <a:r>
              <a:rPr lang="mt-MT" dirty="0"/>
              <a:t> (PAR. 140 – PAR. 141)</a:t>
            </a:r>
          </a:p>
        </p:txBody>
      </p:sp>
      <p:sp>
        <p:nvSpPr>
          <p:cNvPr id="5" name="Content Placeholder 2">
            <a:extLst>
              <a:ext uri="{FF2B5EF4-FFF2-40B4-BE49-F238E27FC236}">
                <a16:creationId xmlns:a16="http://schemas.microsoft.com/office/drawing/2014/main" id="{F7326F8C-A335-4134-A5DB-426F93F1C471}"/>
              </a:ext>
            </a:extLst>
          </p:cNvPr>
          <p:cNvSpPr txBox="1">
            <a:spLocks/>
          </p:cNvSpPr>
          <p:nvPr/>
        </p:nvSpPr>
        <p:spPr>
          <a:xfrm>
            <a:off x="435853" y="2781300"/>
            <a:ext cx="10879848" cy="3962400"/>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140. As previously mentioned (cf. no. 47), the </a:t>
            </a:r>
            <a:r>
              <a:rPr lang="en-US" b="1" u="sng" dirty="0"/>
              <a:t>procedural acts</a:t>
            </a:r>
            <a:r>
              <a:rPr lang="en-US" dirty="0"/>
              <a:t> and the </a:t>
            </a:r>
            <a:r>
              <a:rPr lang="en-US" b="1" u="sng" dirty="0"/>
              <a:t>decision</a:t>
            </a:r>
            <a:r>
              <a:rPr lang="en-US" dirty="0"/>
              <a:t> fall under the secret of office.  All taking part in the process, in any capacity, should be constantly reminded of this.</a:t>
            </a:r>
          </a:p>
          <a:p>
            <a:pPr algn="just"/>
            <a:r>
              <a:rPr lang="en-US" dirty="0"/>
              <a:t>141. </a:t>
            </a:r>
            <a:r>
              <a:rPr lang="en-US" b="1" u="sng" dirty="0"/>
              <a:t>The decree is to be made known in its entirety to the accused</a:t>
            </a:r>
            <a:r>
              <a:rPr lang="en-US" dirty="0"/>
              <a:t>.  The notification must be made to his procurator, if he has one.</a:t>
            </a:r>
          </a:p>
        </p:txBody>
      </p:sp>
    </p:spTree>
    <p:extLst>
      <p:ext uri="{BB962C8B-B14F-4D97-AF65-F5344CB8AC3E}">
        <p14:creationId xmlns:p14="http://schemas.microsoft.com/office/powerpoint/2010/main" val="490122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VII. What can happen once a penal procedure ends?</a:t>
            </a:r>
            <a:r>
              <a:rPr lang="mt-MT" dirty="0"/>
              <a:t> (Par. 142 – Par. 149)</a:t>
            </a:r>
            <a:endParaRPr lang="en-MT" dirty="0"/>
          </a:p>
        </p:txBody>
      </p:sp>
      <p:sp>
        <p:nvSpPr>
          <p:cNvPr id="7" name="Content Placeholder 2">
            <a:extLst>
              <a:ext uri="{FF2B5EF4-FFF2-40B4-BE49-F238E27FC236}">
                <a16:creationId xmlns:a16="http://schemas.microsoft.com/office/drawing/2014/main" id="{F92CF5D4-0792-42E5-B92B-9F630CF4AA57}"/>
              </a:ext>
            </a:extLst>
          </p:cNvPr>
          <p:cNvSpPr txBox="1">
            <a:spLocks/>
          </p:cNvSpPr>
          <p:nvPr/>
        </p:nvSpPr>
        <p:spPr>
          <a:xfrm>
            <a:off x="435853" y="1866900"/>
            <a:ext cx="11441822" cy="4991100"/>
          </a:xfrm>
          <a:prstGeom prst="rect">
            <a:avLst/>
          </a:prstGeom>
        </p:spPr>
        <p:txBody>
          <a:bodyPr vert="horz" wrap="square" lIns="0" tIns="0" rIns="0" bIns="0" rtlCol="0">
            <a:normAutofit fontScale="77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142. According to the type of procedure employed, there are different possibilities available for those who were parties in the process.</a:t>
            </a:r>
          </a:p>
          <a:p>
            <a:pPr algn="just"/>
            <a:r>
              <a:rPr lang="en-US" dirty="0"/>
              <a:t>143. If it was the </a:t>
            </a:r>
            <a:r>
              <a:rPr lang="en-US" b="1" u="sng" dirty="0"/>
              <a:t>procedure mentioned in article 21 § 2, 2º SST</a:t>
            </a:r>
            <a:r>
              <a:rPr lang="en-US" dirty="0"/>
              <a:t>, inasmuch as it concerns an act of the Roman Pontiff, no appeal or recourse is admitted (cf. canons 333 § 3 CIC and 45 § 3 CCEO).</a:t>
            </a:r>
          </a:p>
          <a:p>
            <a:pPr algn="just"/>
            <a:r>
              <a:rPr lang="en-US" dirty="0"/>
              <a:t>144. If it was a </a:t>
            </a:r>
            <a:r>
              <a:rPr lang="en-US" b="1" u="sng" dirty="0"/>
              <a:t>penal judicial process</a:t>
            </a:r>
            <a:r>
              <a:rPr lang="en-US" dirty="0"/>
              <a:t>, the possibility of a legal challenge exists, namely, a complaint of nullity, restitutio in integrum, or appeal.</a:t>
            </a:r>
          </a:p>
          <a:p>
            <a:pPr algn="just"/>
            <a:r>
              <a:rPr lang="en-US" dirty="0"/>
              <a:t>145. According to article 20, 1º SST, the only tribunal of second instance for appeals is that of the CDF.</a:t>
            </a:r>
          </a:p>
          <a:p>
            <a:pPr algn="just"/>
            <a:r>
              <a:rPr lang="en-US" dirty="0"/>
              <a:t>146. To present an appeal, the prescriptions of law are to be followed, noting carefully that article 28, 2º SST modified the time limits for the presentation of an appeal, imposing a peremptory time limit of one month, to be calculated according to what is laid down in canons 202 § 1 CIC and 1545 § 1 CCEO.</a:t>
            </a:r>
          </a:p>
          <a:p>
            <a:pPr algn="just"/>
            <a:r>
              <a:rPr lang="en-US" dirty="0"/>
              <a:t>147. If it was an </a:t>
            </a:r>
            <a:r>
              <a:rPr lang="en-US" b="1" u="sng" dirty="0"/>
              <a:t>extrajudicial penal process</a:t>
            </a:r>
            <a:r>
              <a:rPr lang="en-US" dirty="0"/>
              <a:t>, recourse can be made against the decree that concluded it, within the terms provided by law, namely, by canons 1734ff. CIC and 1487 CCEO (cf. Section VIII).</a:t>
            </a:r>
          </a:p>
          <a:p>
            <a:pPr algn="just"/>
            <a:r>
              <a:rPr lang="en-US" dirty="0"/>
              <a:t>148. According to canons 1353 CIC and 1319 and 1487 § 2 CCEO, </a:t>
            </a:r>
            <a:r>
              <a:rPr lang="en-US" b="1" u="sng" dirty="0"/>
              <a:t>appeals and recourses have a suspensive effect on the penalty</a:t>
            </a:r>
            <a:r>
              <a:rPr lang="en-US" dirty="0"/>
              <a:t>.</a:t>
            </a:r>
          </a:p>
          <a:p>
            <a:pPr algn="just"/>
            <a:r>
              <a:rPr lang="en-US" dirty="0"/>
              <a:t>149. Since the penalty is suspended and things return to a phase analogous to that prior to the process, precautionary measures remain in force with the same caveats and procedures mentioned in nos. 58-65.</a:t>
            </a:r>
          </a:p>
        </p:txBody>
      </p:sp>
    </p:spTree>
    <p:extLst>
      <p:ext uri="{BB962C8B-B14F-4D97-AF65-F5344CB8AC3E}">
        <p14:creationId xmlns:p14="http://schemas.microsoft.com/office/powerpoint/2010/main" val="696111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fade">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fade">
                                      <p:cBhvr>
                                        <p:cTn id="32" dur="500"/>
                                        <p:tgtEl>
                                          <p:spTgt spid="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Effect transition="in" filter="fade">
                                      <p:cBhvr>
                                        <p:cTn id="37" dur="500"/>
                                        <p:tgtEl>
                                          <p:spTgt spid="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6" end="6"/>
                                            </p:txEl>
                                          </p:spTgt>
                                        </p:tgtEl>
                                        <p:attrNameLst>
                                          <p:attrName>style.visibility</p:attrName>
                                        </p:attrNameLst>
                                      </p:cBhvr>
                                      <p:to>
                                        <p:strVal val="visible"/>
                                      </p:to>
                                    </p:set>
                                    <p:animEffect transition="in" filter="fade">
                                      <p:cBhvr>
                                        <p:cTn id="42" dur="500"/>
                                        <p:tgtEl>
                                          <p:spTgt spid="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
                                            <p:txEl>
                                              <p:pRg st="7" end="7"/>
                                            </p:txEl>
                                          </p:spTgt>
                                        </p:tgtEl>
                                        <p:attrNameLst>
                                          <p:attrName>style.visibility</p:attrName>
                                        </p:attrNameLst>
                                      </p:cBhvr>
                                      <p:to>
                                        <p:strVal val="visible"/>
                                      </p:to>
                                    </p:set>
                                    <p:animEffect transition="in" filter="fade">
                                      <p:cBhvr>
                                        <p:cTn id="47"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VIII. What should be done in case of recourse against a penal decree?</a:t>
            </a:r>
            <a:r>
              <a:rPr lang="mt-MT" dirty="0"/>
              <a:t> (Par. 150 – Par. 156)</a:t>
            </a:r>
            <a:endParaRPr lang="en-MT" dirty="0"/>
          </a:p>
        </p:txBody>
      </p:sp>
      <p:sp>
        <p:nvSpPr>
          <p:cNvPr id="4" name="Content Placeholder 3">
            <a:extLst>
              <a:ext uri="{FF2B5EF4-FFF2-40B4-BE49-F238E27FC236}">
                <a16:creationId xmlns:a16="http://schemas.microsoft.com/office/drawing/2014/main" id="{BE8B4462-C503-4A69-9A3D-7C0D783E45B4}"/>
              </a:ext>
            </a:extLst>
          </p:cNvPr>
          <p:cNvSpPr>
            <a:spLocks noGrp="1"/>
          </p:cNvSpPr>
          <p:nvPr>
            <p:ph idx="1"/>
          </p:nvPr>
        </p:nvSpPr>
        <p:spPr/>
        <p:txBody>
          <a:bodyPr/>
          <a:lstStyle/>
          <a:p>
            <a:endParaRPr lang="en-MT"/>
          </a:p>
        </p:txBody>
      </p:sp>
      <p:sp>
        <p:nvSpPr>
          <p:cNvPr id="6" name="Content Placeholder 2">
            <a:extLst>
              <a:ext uri="{FF2B5EF4-FFF2-40B4-BE49-F238E27FC236}">
                <a16:creationId xmlns:a16="http://schemas.microsoft.com/office/drawing/2014/main" id="{80F0C466-0E67-43D5-84D7-13EBD8BD6FC5}"/>
              </a:ext>
            </a:extLst>
          </p:cNvPr>
          <p:cNvSpPr txBox="1">
            <a:spLocks/>
          </p:cNvSpPr>
          <p:nvPr/>
        </p:nvSpPr>
        <p:spPr>
          <a:xfrm>
            <a:off x="435852" y="2676524"/>
            <a:ext cx="11320295" cy="3914775"/>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mt-MT"/>
              <a:t>Before going into the questions, we need to read paragraph 150 that opens this section:</a:t>
            </a:r>
          </a:p>
          <a:p>
            <a:pPr lvl="1" algn="just"/>
            <a:r>
              <a:rPr lang="en-US"/>
              <a:t>150. The law provides different procedures, according to the two Codes.</a:t>
            </a:r>
            <a:endParaRPr lang="en-MT"/>
          </a:p>
          <a:p>
            <a:pPr algn="just"/>
            <a:r>
              <a:rPr lang="en-MT"/>
              <a:t>This section then contains 2 questions, one for CIC and one for CCEO which are the below:</a:t>
            </a:r>
          </a:p>
          <a:p>
            <a:pPr lvl="1" algn="just"/>
            <a:r>
              <a:rPr lang="en-US"/>
              <a:t>a/ What does the CIC provide for in case of recourse against a penal decree?</a:t>
            </a:r>
            <a:r>
              <a:rPr lang="mt-MT"/>
              <a:t> (Par. 151 – Par. 154)</a:t>
            </a:r>
          </a:p>
          <a:p>
            <a:pPr lvl="1" algn="just"/>
            <a:r>
              <a:rPr lang="en-US"/>
              <a:t>b/ What does the CCEO provide for in case of recourse against a penal decree?</a:t>
            </a:r>
            <a:r>
              <a:rPr lang="mt-MT"/>
              <a:t> (Par. 155 – Par. 156)</a:t>
            </a:r>
            <a:endParaRPr lang="mt-MT" dirty="0"/>
          </a:p>
        </p:txBody>
      </p:sp>
    </p:spTree>
    <p:extLst>
      <p:ext uri="{BB962C8B-B14F-4D97-AF65-F5344CB8AC3E}">
        <p14:creationId xmlns:p14="http://schemas.microsoft.com/office/powerpoint/2010/main" val="40864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500"/>
                                        <p:tgtEl>
                                          <p:spTgt spid="6">
                                            <p:txEl>
                                              <p:pRg st="3" end="3"/>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6">
                                            <p:txEl>
                                              <p:pRg st="4" end="4"/>
                                            </p:txEl>
                                          </p:spTgt>
                                        </p:tgtEl>
                                        <p:attrNameLst>
                                          <p:attrName>style.visibility</p:attrName>
                                        </p:attrNameLst>
                                      </p:cBhvr>
                                      <p:to>
                                        <p:strVal val="visible"/>
                                      </p:to>
                                    </p:set>
                                    <p:animEffect transition="in" filter="fade">
                                      <p:cBhvr>
                                        <p:cTn id="30"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VIII. What should be done in case of recourse against a penal decree? (Par. 150 – Par. 156)</a:t>
            </a:r>
            <a:endParaRPr lang="en-MT" dirty="0"/>
          </a:p>
        </p:txBody>
      </p:sp>
      <p:sp>
        <p:nvSpPr>
          <p:cNvPr id="4" name="Content Placeholder 2">
            <a:extLst>
              <a:ext uri="{FF2B5EF4-FFF2-40B4-BE49-F238E27FC236}">
                <a16:creationId xmlns:a16="http://schemas.microsoft.com/office/drawing/2014/main" id="{94D2C4CC-E180-4BCF-9076-2560CA13BC90}"/>
              </a:ext>
            </a:extLst>
          </p:cNvPr>
          <p:cNvSpPr>
            <a:spLocks noGrp="1"/>
          </p:cNvSpPr>
          <p:nvPr>
            <p:ph idx="1"/>
          </p:nvPr>
        </p:nvSpPr>
        <p:spPr>
          <a:xfrm>
            <a:off x="493712" y="1920696"/>
            <a:ext cx="11320293" cy="424138"/>
          </a:xfrm>
        </p:spPr>
        <p:txBody>
          <a:bodyPr>
            <a:normAutofit fontScale="92500"/>
          </a:bodyPr>
          <a:lstStyle/>
          <a:p>
            <a:pPr marL="0" indent="0">
              <a:buNone/>
            </a:pPr>
            <a:r>
              <a:rPr lang="en-US" dirty="0"/>
              <a:t>A/ WHAT DOES THE CIC PROVIDE FOR IN CASE OF RECOURSE AGAINST A PENAL DECREE? (PAR. 151 – PAR. 154)</a:t>
            </a:r>
          </a:p>
        </p:txBody>
      </p:sp>
      <p:sp>
        <p:nvSpPr>
          <p:cNvPr id="5" name="Content Placeholder 2">
            <a:extLst>
              <a:ext uri="{FF2B5EF4-FFF2-40B4-BE49-F238E27FC236}">
                <a16:creationId xmlns:a16="http://schemas.microsoft.com/office/drawing/2014/main" id="{F8003F7D-DA41-4E59-B5BD-6C03173AB34A}"/>
              </a:ext>
            </a:extLst>
          </p:cNvPr>
          <p:cNvSpPr txBox="1">
            <a:spLocks/>
          </p:cNvSpPr>
          <p:nvPr/>
        </p:nvSpPr>
        <p:spPr>
          <a:xfrm>
            <a:off x="435853" y="2480506"/>
            <a:ext cx="11441822" cy="4377493"/>
          </a:xfrm>
          <a:prstGeom prst="rect">
            <a:avLst/>
          </a:prstGeom>
        </p:spPr>
        <p:txBody>
          <a:bodyPr vert="horz" wrap="square" lIns="0" tIns="0" rIns="0" bIns="0" rtlCol="0">
            <a:normAutofit fontScale="850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151. According to canon 1734 CIC, whoever intends to present a recourse against a penal decree must first seek its revocation or emendation from the author (the Ordinary or his delegate) within the peremptory time limit of </a:t>
            </a:r>
            <a:r>
              <a:rPr lang="en-US" b="1" dirty="0"/>
              <a:t>ten useful days from the legitimate notification of the decree</a:t>
            </a:r>
            <a:r>
              <a:rPr lang="en-US" dirty="0"/>
              <a:t>.</a:t>
            </a:r>
          </a:p>
          <a:p>
            <a:pPr algn="just"/>
            <a:r>
              <a:rPr lang="en-US" dirty="0"/>
              <a:t>152. According to canon 1735, the author, within thirty days after receiving the petition, can respond</a:t>
            </a:r>
            <a:r>
              <a:rPr lang="mt-MT" dirty="0"/>
              <a:t>:</a:t>
            </a:r>
          </a:p>
          <a:p>
            <a:pPr lvl="1" algn="just"/>
            <a:r>
              <a:rPr lang="en-US" dirty="0"/>
              <a:t>by emending his own decree (but before proceeding in this case, it is best to consult the CDF immediately), or</a:t>
            </a:r>
            <a:endParaRPr lang="mt-MT" dirty="0"/>
          </a:p>
          <a:p>
            <a:pPr lvl="1" algn="just"/>
            <a:r>
              <a:rPr lang="en-US" dirty="0"/>
              <a:t>by rejecting the petition. </a:t>
            </a:r>
            <a:endParaRPr lang="mt-MT" dirty="0"/>
          </a:p>
          <a:p>
            <a:pPr lvl="1" algn="just"/>
            <a:r>
              <a:rPr lang="en-US" dirty="0"/>
              <a:t>He also has the faculty of not responding at all.</a:t>
            </a:r>
          </a:p>
          <a:p>
            <a:pPr algn="just"/>
            <a:r>
              <a:rPr lang="en-US" dirty="0"/>
              <a:t>153. Against an emended decree, the rejection of the petition, or the silence of its author, the one making recourse can apply to the CDF directly or through the author of the decree (cf. canon 1737 § 1 CIC) or through a procurator, within the peremptory time limit of </a:t>
            </a:r>
            <a:r>
              <a:rPr lang="en-US" b="1" dirty="0"/>
              <a:t>fifteen useful days </a:t>
            </a:r>
            <a:r>
              <a:rPr lang="en-US" dirty="0"/>
              <a:t>provided for by canon 1737 § 2 CIC.[16]</a:t>
            </a:r>
          </a:p>
          <a:p>
            <a:pPr algn="just"/>
            <a:r>
              <a:rPr lang="en-US" dirty="0"/>
              <a:t>154. If hierarchical recourse is presented to the author of the decree, he must immediately transmit it to the CDF (cf. canon 1737 § 1 CIC).  Thereafter (and also in the case that the recourse was presented directly to the CDF), the author of the decree need only await possible instructions or requests from the CDF, which in any case will inform him about the result of the examination of the recourse.</a:t>
            </a:r>
          </a:p>
        </p:txBody>
      </p:sp>
    </p:spTree>
    <p:extLst>
      <p:ext uri="{BB962C8B-B14F-4D97-AF65-F5344CB8AC3E}">
        <p14:creationId xmlns:p14="http://schemas.microsoft.com/office/powerpoint/2010/main" val="3908841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fade">
                                      <p:cBhvr>
                                        <p:cTn id="27" dur="500"/>
                                        <p:tgtEl>
                                          <p:spTgt spid="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Effect transition="in" filter="fade">
                                      <p:cBhvr>
                                        <p:cTn id="32" dur="500"/>
                                        <p:tgtEl>
                                          <p:spTgt spid="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Effect transition="in" filter="fade">
                                      <p:cBhvr>
                                        <p:cTn id="4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VIII. What should be done in case of recourse against a penal decree? (Par. 150 – Par. 156)</a:t>
            </a:r>
            <a:endParaRPr lang="en-MT" dirty="0"/>
          </a:p>
        </p:txBody>
      </p:sp>
      <p:sp>
        <p:nvSpPr>
          <p:cNvPr id="4" name="Content Placeholder 2">
            <a:extLst>
              <a:ext uri="{FF2B5EF4-FFF2-40B4-BE49-F238E27FC236}">
                <a16:creationId xmlns:a16="http://schemas.microsoft.com/office/drawing/2014/main" id="{94D2C4CC-E180-4BCF-9076-2560CA13BC90}"/>
              </a:ext>
            </a:extLst>
          </p:cNvPr>
          <p:cNvSpPr>
            <a:spLocks noGrp="1"/>
          </p:cNvSpPr>
          <p:nvPr>
            <p:ph idx="1"/>
          </p:nvPr>
        </p:nvSpPr>
        <p:spPr>
          <a:xfrm>
            <a:off x="493712" y="1920696"/>
            <a:ext cx="11320293" cy="424138"/>
          </a:xfrm>
        </p:spPr>
        <p:txBody>
          <a:bodyPr>
            <a:normAutofit fontScale="92500"/>
          </a:bodyPr>
          <a:lstStyle/>
          <a:p>
            <a:pPr marL="0" indent="0">
              <a:buNone/>
            </a:pPr>
            <a:r>
              <a:rPr lang="en-US" dirty="0"/>
              <a:t>B/ WHAT DOES THE CCEO PROVIDE FOR IN CASE OF RECOURSE AGAINST A PENAL DECREE?</a:t>
            </a:r>
            <a:r>
              <a:rPr lang="mt-MT" dirty="0"/>
              <a:t> (PAR. 155 – PAR. 156)</a:t>
            </a:r>
            <a:endParaRPr lang="en-US" dirty="0"/>
          </a:p>
        </p:txBody>
      </p:sp>
      <p:sp>
        <p:nvSpPr>
          <p:cNvPr id="5" name="Content Placeholder 2">
            <a:extLst>
              <a:ext uri="{FF2B5EF4-FFF2-40B4-BE49-F238E27FC236}">
                <a16:creationId xmlns:a16="http://schemas.microsoft.com/office/drawing/2014/main" id="{C9E2152B-0D80-4C54-A70A-CC68DA900020}"/>
              </a:ext>
            </a:extLst>
          </p:cNvPr>
          <p:cNvSpPr txBox="1">
            <a:spLocks/>
          </p:cNvSpPr>
          <p:nvPr/>
        </p:nvSpPr>
        <p:spPr>
          <a:xfrm>
            <a:off x="435853" y="2480506"/>
            <a:ext cx="11441822" cy="4377493"/>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155. The CCEO provides a simpler procedure than that of the CIC.  In fact, canon 1487 § 1 CCEO provides only that recourse be sent to the CDF within ten useful days from the decree’s notification.</a:t>
            </a:r>
          </a:p>
          <a:p>
            <a:pPr algn="just"/>
            <a:r>
              <a:rPr lang="en-US" dirty="0"/>
              <a:t>156. The author of the decree in this case need only await instructions or requests from the CDF, which in any case will inform him about the result of the examination of the recourse.  However, if the author is the Ordinary, he must take note of the suspensive effects of the appeal, mentioned in no. 148 above.</a:t>
            </a:r>
          </a:p>
        </p:txBody>
      </p:sp>
    </p:spTree>
    <p:extLst>
      <p:ext uri="{BB962C8B-B14F-4D97-AF65-F5344CB8AC3E}">
        <p14:creationId xmlns:p14="http://schemas.microsoft.com/office/powerpoint/2010/main" val="392782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IX. Is there anything that should always be kept in mind?</a:t>
            </a:r>
            <a:r>
              <a:rPr lang="mt-MT" dirty="0"/>
              <a:t> (Par. 157 – Par. 164)</a:t>
            </a:r>
            <a:endParaRPr lang="en-MT" dirty="0"/>
          </a:p>
        </p:txBody>
      </p:sp>
      <p:sp>
        <p:nvSpPr>
          <p:cNvPr id="8" name="Content Placeholder 2">
            <a:extLst>
              <a:ext uri="{FF2B5EF4-FFF2-40B4-BE49-F238E27FC236}">
                <a16:creationId xmlns:a16="http://schemas.microsoft.com/office/drawing/2014/main" id="{EAC6865F-B7F5-4F04-83F2-BDEB653E68D7}"/>
              </a:ext>
            </a:extLst>
          </p:cNvPr>
          <p:cNvSpPr txBox="1">
            <a:spLocks/>
          </p:cNvSpPr>
          <p:nvPr/>
        </p:nvSpPr>
        <p:spPr>
          <a:xfrm>
            <a:off x="435852" y="1885950"/>
            <a:ext cx="11584697" cy="4905375"/>
          </a:xfrm>
          <a:prstGeom prst="rect">
            <a:avLst/>
          </a:prstGeom>
        </p:spPr>
        <p:txBody>
          <a:bodyPr vert="horz" wrap="square" lIns="0" tIns="0" rIns="0" bIns="0" rtlCol="0">
            <a:normAutofit fontScale="85000" lnSpcReduction="1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157. From the time of the </a:t>
            </a:r>
            <a:r>
              <a:rPr lang="en-US" i="1" dirty="0"/>
              <a:t>notitia de delicto</a:t>
            </a:r>
            <a:r>
              <a:rPr lang="en-US" dirty="0"/>
              <a:t>, </a:t>
            </a:r>
            <a:r>
              <a:rPr lang="en-US" b="1" u="sng" dirty="0"/>
              <a:t>the accused has the right to present a petition to be dispensed from all the obligations connected with the clerical state, including celibacy, and, concurrently, from any religious vows.</a:t>
            </a:r>
            <a:r>
              <a:rPr lang="en-US" dirty="0"/>
              <a:t>  The Ordinary or Hierarch must clearly inform him of this right.  Should the cleric decide to make use of this possibility, he must write a suitable petition, addressed to the Holy Father, introducing himself and briefly indicating the reasons for which he is seeking the dispensation.  The petition must be clearly dated and signed by the petitioner.  It is to be transmitted to the CDF, together with the </a:t>
            </a:r>
            <a:r>
              <a:rPr lang="en-US" i="1" dirty="0" err="1"/>
              <a:t>votum</a:t>
            </a:r>
            <a:r>
              <a:rPr lang="en-US" dirty="0"/>
              <a:t> of the Ordinary or Hierarch.  In turn, the CDF will forward it and – if the Holy Father accepts the petition – will transmit the rescript of dispensation to the Ordinary or Hierarch, asking him to provide for legitimate notification to the petitioner.</a:t>
            </a:r>
          </a:p>
          <a:p>
            <a:pPr algn="just"/>
            <a:r>
              <a:rPr lang="en-US" dirty="0"/>
              <a:t>158. For all singular administrative acts decreed or approved by the CDF, the possibility of recourse is provided by article 27 SST.[17]  To be admitted, the recourse must clearly specify what is being sought (</a:t>
            </a:r>
            <a:r>
              <a:rPr lang="en-US" dirty="0" err="1"/>
              <a:t>petitum</a:t>
            </a:r>
            <a:r>
              <a:rPr lang="en-US" dirty="0"/>
              <a:t>) and contain the reasons in law (in </a:t>
            </a:r>
            <a:r>
              <a:rPr lang="en-US" dirty="0" err="1"/>
              <a:t>iure</a:t>
            </a:r>
            <a:r>
              <a:rPr lang="en-US" dirty="0"/>
              <a:t>) and in fact (in facto) on which it is based.  The one making recourse must always make use of an advocate, provided with a specific mandate.</a:t>
            </a:r>
          </a:p>
          <a:p>
            <a:pPr algn="just"/>
            <a:r>
              <a:rPr lang="en-US" dirty="0"/>
              <a:t>159. If an Episcopal Conference, in response to the request made by the CDF in 2011, has already provided its own written guidelines for dealing with cases of the sexual abuse of minors, this text should also be taken into account.</a:t>
            </a:r>
          </a:p>
          <a:p>
            <a:pPr algn="just"/>
            <a:r>
              <a:rPr lang="en-US" dirty="0"/>
              <a:t>160. It sometimes happens that the </a:t>
            </a:r>
            <a:r>
              <a:rPr lang="en-US" i="1" dirty="0"/>
              <a:t>notitia de delicto </a:t>
            </a:r>
            <a:r>
              <a:rPr lang="en-US" dirty="0"/>
              <a:t>concerns a cleric who is already deceased.  In this case, no type of penal procedure can be initiated.</a:t>
            </a:r>
          </a:p>
        </p:txBody>
      </p:sp>
    </p:spTree>
    <p:extLst>
      <p:ext uri="{BB962C8B-B14F-4D97-AF65-F5344CB8AC3E}">
        <p14:creationId xmlns:p14="http://schemas.microsoft.com/office/powerpoint/2010/main" val="3460763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fade">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fade">
                                      <p:cBhvr>
                                        <p:cTn id="27"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5BD20-F7DD-4109-B29C-1E1FBEF529DE}"/>
              </a:ext>
            </a:extLst>
          </p:cNvPr>
          <p:cNvSpPr>
            <a:spLocks noGrp="1"/>
          </p:cNvSpPr>
          <p:nvPr>
            <p:ph type="title"/>
          </p:nvPr>
        </p:nvSpPr>
        <p:spPr/>
        <p:txBody>
          <a:bodyPr/>
          <a:lstStyle/>
          <a:p>
            <a:r>
              <a:rPr lang="en-US" dirty="0"/>
              <a:t>0. Introduction</a:t>
            </a:r>
            <a:endParaRPr lang="en-MT" dirty="0"/>
          </a:p>
        </p:txBody>
      </p:sp>
      <p:sp>
        <p:nvSpPr>
          <p:cNvPr id="3" name="Content Placeholder 2">
            <a:extLst>
              <a:ext uri="{FF2B5EF4-FFF2-40B4-BE49-F238E27FC236}">
                <a16:creationId xmlns:a16="http://schemas.microsoft.com/office/drawing/2014/main" id="{8E32F819-66CC-460C-97AF-D588B9DE7C8E}"/>
              </a:ext>
            </a:extLst>
          </p:cNvPr>
          <p:cNvSpPr>
            <a:spLocks noGrp="1"/>
          </p:cNvSpPr>
          <p:nvPr>
            <p:ph idx="1"/>
          </p:nvPr>
        </p:nvSpPr>
        <p:spPr>
          <a:xfrm>
            <a:off x="550863" y="1700301"/>
            <a:ext cx="11090274" cy="4976724"/>
          </a:xfrm>
        </p:spPr>
        <p:txBody>
          <a:bodyPr>
            <a:normAutofit fontScale="92500" lnSpcReduction="10000"/>
          </a:bodyPr>
          <a:lstStyle/>
          <a:p>
            <a:pPr algn="just"/>
            <a:r>
              <a:rPr lang="en-US" dirty="0"/>
              <a:t>T</a:t>
            </a:r>
            <a:r>
              <a:rPr lang="en-MT" dirty="0"/>
              <a:t>his manual is being provided in response to numerous questions about the procedures to be followed in those penal cases for which the CDF is competent. </a:t>
            </a:r>
            <a:r>
              <a:rPr lang="en-US" dirty="0"/>
              <a:t>I</a:t>
            </a:r>
            <a:r>
              <a:rPr lang="en-MT" dirty="0"/>
              <a:t>t is intended for ordinaries and personnel in charge of applying canonical norms governing sexual abuses cases of minors by clerics.</a:t>
            </a:r>
          </a:p>
          <a:p>
            <a:pPr algn="just"/>
            <a:r>
              <a:rPr lang="en-US" dirty="0"/>
              <a:t>I</a:t>
            </a:r>
            <a:r>
              <a:rPr lang="en-MT" dirty="0"/>
              <a:t>t is meant to serve as a step-by-step handbook to assist in arriving at the truth in each case starting from the </a:t>
            </a:r>
            <a:r>
              <a:rPr lang="en-MT" i="1" dirty="0"/>
              <a:t>notitia </a:t>
            </a:r>
            <a:r>
              <a:rPr lang="en-MT" i="1" dirty="0" err="1"/>
              <a:t>criminis</a:t>
            </a:r>
            <a:r>
              <a:rPr lang="en-MT" i="1" dirty="0"/>
              <a:t> </a:t>
            </a:r>
            <a:r>
              <a:rPr lang="en-MT" dirty="0"/>
              <a:t>until the conclusion of a case. </a:t>
            </a:r>
            <a:r>
              <a:rPr lang="en-US" dirty="0"/>
              <a:t>I</a:t>
            </a:r>
            <a:r>
              <a:rPr lang="en-MT" dirty="0"/>
              <a:t>t clarifies the various stages of the procedure.</a:t>
            </a:r>
          </a:p>
          <a:p>
            <a:pPr algn="just"/>
            <a:r>
              <a:rPr lang="en-US" dirty="0"/>
              <a:t>T</a:t>
            </a:r>
            <a:r>
              <a:rPr lang="en-MT" dirty="0"/>
              <a:t>his manual is not meant to alter the CIC and the CCEO nor is it meant to issue new norms. </a:t>
            </a:r>
            <a:r>
              <a:rPr lang="en-US" dirty="0"/>
              <a:t>I</a:t>
            </a:r>
            <a:r>
              <a:rPr lang="en-MT" dirty="0"/>
              <a:t>t is intended to be flexible and it can be periodically updated if the norms it refers to are modified or if the praxis of the CDF calls for further clarifications and revisions.</a:t>
            </a:r>
          </a:p>
          <a:p>
            <a:pPr algn="just"/>
            <a:r>
              <a:rPr lang="en-US" dirty="0"/>
              <a:t>A choice was made not to guidelines for carrying out the judicial penal process in the first grade of judgment, since it was felt that the procedure set forth in the present Codes is s</a:t>
            </a:r>
            <a:r>
              <a:rPr lang="mt-MT" dirty="0"/>
              <a:t>ufficient.</a:t>
            </a:r>
          </a:p>
          <a:p>
            <a:pPr algn="just"/>
            <a:r>
              <a:rPr lang="mt-MT" dirty="0"/>
              <a:t>It is hoped that this vademecum will assist Dioceses, Institutes of the Consecreated Life and Societies of the Apostolic Life, Episcopal Conferences, and others to better understand and implement the requirements of justice regarding a </a:t>
            </a:r>
            <a:r>
              <a:rPr lang="mt-MT" i="1" dirty="0"/>
              <a:t>delictum gravius</a:t>
            </a:r>
            <a:r>
              <a:rPr lang="mt-MT" dirty="0"/>
              <a:t>.</a:t>
            </a:r>
            <a:endParaRPr lang="en-MT" dirty="0"/>
          </a:p>
          <a:p>
            <a:pPr algn="just"/>
            <a:endParaRPr lang="en-MT" dirty="0"/>
          </a:p>
        </p:txBody>
      </p:sp>
    </p:spTree>
    <p:extLst>
      <p:ext uri="{BB962C8B-B14F-4D97-AF65-F5344CB8AC3E}">
        <p14:creationId xmlns:p14="http://schemas.microsoft.com/office/powerpoint/2010/main" val="4114307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IX. Is there anything that should always be kept in mind?</a:t>
            </a:r>
            <a:r>
              <a:rPr lang="mt-MT" dirty="0"/>
              <a:t> (Par. 157 – Par. 164)</a:t>
            </a:r>
            <a:endParaRPr lang="en-MT" dirty="0"/>
          </a:p>
        </p:txBody>
      </p:sp>
      <p:sp>
        <p:nvSpPr>
          <p:cNvPr id="7" name="Content Placeholder 2">
            <a:extLst>
              <a:ext uri="{FF2B5EF4-FFF2-40B4-BE49-F238E27FC236}">
                <a16:creationId xmlns:a16="http://schemas.microsoft.com/office/drawing/2014/main" id="{F92CF5D4-0792-42E5-B92B-9F630CF4AA57}"/>
              </a:ext>
            </a:extLst>
          </p:cNvPr>
          <p:cNvSpPr txBox="1">
            <a:spLocks/>
          </p:cNvSpPr>
          <p:nvPr/>
        </p:nvSpPr>
        <p:spPr>
          <a:xfrm>
            <a:off x="435852" y="1885950"/>
            <a:ext cx="11584697" cy="4905375"/>
          </a:xfrm>
          <a:prstGeom prst="rect">
            <a:avLst/>
          </a:prstGeom>
        </p:spPr>
        <p:txBody>
          <a:bodyPr vert="horz" wrap="square" lIns="0" tIns="0" rIns="0" bIns="0" rtlCol="0">
            <a:normAutofit fontScale="92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161. If a reported cleric dies during the preliminary investigation, it will not be possible to open a subsequent penal procedure.  In any case, it is recommended that the Ordinary or Hierarch inform the CDF all the same.</a:t>
            </a:r>
          </a:p>
          <a:p>
            <a:pPr algn="just"/>
            <a:r>
              <a:rPr lang="en-US" dirty="0"/>
              <a:t>162. If an accused cleric dies during the penal process, this fact should be communicated to the CDF.</a:t>
            </a:r>
          </a:p>
          <a:p>
            <a:pPr algn="just"/>
            <a:r>
              <a:rPr lang="en-US" dirty="0"/>
              <a:t>163. If, in the phase of the </a:t>
            </a:r>
            <a:r>
              <a:rPr lang="en-US" b="1" dirty="0"/>
              <a:t>preliminary investigation</a:t>
            </a:r>
            <a:r>
              <a:rPr lang="en-US" dirty="0"/>
              <a:t>, </a:t>
            </a:r>
            <a:r>
              <a:rPr lang="en-US" b="1" dirty="0"/>
              <a:t>an accused cleric has lost his canonical status </a:t>
            </a:r>
            <a:r>
              <a:rPr lang="en-US" dirty="0"/>
              <a:t>as a result of a </a:t>
            </a:r>
            <a:r>
              <a:rPr lang="en-US" b="1" dirty="0"/>
              <a:t>dispensation</a:t>
            </a:r>
            <a:r>
              <a:rPr lang="en-US" dirty="0"/>
              <a:t> or a </a:t>
            </a:r>
            <a:r>
              <a:rPr lang="en-US" b="1" dirty="0"/>
              <a:t>penalty</a:t>
            </a:r>
            <a:r>
              <a:rPr lang="en-US" dirty="0"/>
              <a:t> imposed in another proceeding, the Ordinary or Hierarch should assess whether it is suitable to carry on the preliminary investigation, for the sake of pastoral charity and the demands of justice with regard to the alleged victims.  If the loss of canonical status occurs once a penal process has already begun, the process can in any case be brought to its conclusion, if for no other reason than to determine responsibility in the possible delict and to impose potential penalties.  In fact, it should be remembered that, in the determination of a more serious delict (</a:t>
            </a:r>
            <a:r>
              <a:rPr lang="en-US" i="1" dirty="0"/>
              <a:t>delictum </a:t>
            </a:r>
            <a:r>
              <a:rPr lang="en-US" i="1" dirty="0" err="1"/>
              <a:t>gravius</a:t>
            </a:r>
            <a:r>
              <a:rPr lang="en-US" dirty="0"/>
              <a:t>), </a:t>
            </a:r>
            <a:r>
              <a:rPr lang="en-US" b="1" u="sng" dirty="0"/>
              <a:t>what matters is that the accused was a cleric at the time of the alleged delict, not at the time of the proceeding</a:t>
            </a:r>
            <a:r>
              <a:rPr lang="en-US" dirty="0"/>
              <a:t>.</a:t>
            </a:r>
          </a:p>
          <a:p>
            <a:pPr algn="just"/>
            <a:r>
              <a:rPr lang="en-US" dirty="0"/>
              <a:t>164. Taking into account the 6 December 2019 Instruction on the confidentiality of legal proceedings, the competent ecclesiastical authority (Ordinary or Hierarch) should inform the alleged victim and the accused, should they request it, in suitable ways about the individual phases of the proceeding, taking care not to reveal information covered by the pontifical secret or the secret of office, the divulging of which could cause harm to third parties.</a:t>
            </a:r>
          </a:p>
        </p:txBody>
      </p:sp>
      <p:sp>
        <p:nvSpPr>
          <p:cNvPr id="4" name="Rectangle 3">
            <a:extLst>
              <a:ext uri="{FF2B5EF4-FFF2-40B4-BE49-F238E27FC236}">
                <a16:creationId xmlns:a16="http://schemas.microsoft.com/office/drawing/2014/main" id="{CEFDEF0F-835D-4812-A609-80588C1C12B1}"/>
              </a:ext>
            </a:extLst>
          </p:cNvPr>
          <p:cNvSpPr/>
          <p:nvPr/>
        </p:nvSpPr>
        <p:spPr>
          <a:xfrm rot="1488283">
            <a:off x="10270282" y="3244334"/>
            <a:ext cx="1753690" cy="369332"/>
          </a:xfrm>
          <a:prstGeom prst="rect">
            <a:avLst/>
          </a:prstGeom>
          <a:noFill/>
          <a:ln>
            <a:solidFill>
              <a:srgbClr val="FFC000"/>
            </a:solidFill>
          </a:ln>
        </p:spPr>
        <p:txBody>
          <a:bodyPr wrap="square" lIns="91440" tIns="45720" rIns="91440" bIns="45720">
            <a:spAutoFit/>
          </a:bodyPr>
          <a:lstStyle/>
          <a:p>
            <a:pPr algn="ctr"/>
            <a:r>
              <a:rPr lang="mt-MT" b="0" cap="none" spc="0" dirty="0">
                <a:ln w="0"/>
                <a:solidFill>
                  <a:srgbClr val="FFC000"/>
                </a:solidFill>
                <a:effectLst>
                  <a:innerShdw blurRad="114300">
                    <a:prstClr val="black"/>
                  </a:innerShdw>
                </a:effectLst>
              </a:rPr>
              <a:t>Very Important!</a:t>
            </a:r>
            <a:endParaRPr lang="en-US" b="0" cap="none" spc="0" dirty="0">
              <a:ln w="0"/>
              <a:solidFill>
                <a:srgbClr val="FFC000"/>
              </a:solidFill>
              <a:effectLst>
                <a:innerShdw blurRad="114300">
                  <a:prstClr val="black"/>
                </a:innerShdw>
              </a:effectLst>
            </a:endParaRPr>
          </a:p>
        </p:txBody>
      </p:sp>
    </p:spTree>
    <p:extLst>
      <p:ext uri="{BB962C8B-B14F-4D97-AF65-F5344CB8AC3E}">
        <p14:creationId xmlns:p14="http://schemas.microsoft.com/office/powerpoint/2010/main" val="366601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4"/>
                                        </p:tgtEl>
                                      </p:cBhvr>
                                    </p:animEffect>
                                    <p:animScale>
                                      <p:cBhvr>
                                        <p:cTn id="22" dur="250" autoRev="1" fill="hold"/>
                                        <p:tgtEl>
                                          <p:spTgt spid="4"/>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fontScale="90000"/>
          </a:bodyPr>
          <a:lstStyle/>
          <a:p>
            <a:r>
              <a:rPr lang="en-US" dirty="0"/>
              <a:t>IX. Is there anything that should always be kept in mind?</a:t>
            </a:r>
            <a:r>
              <a:rPr lang="mt-MT" dirty="0"/>
              <a:t> (Par. 157 – Par. 164)</a:t>
            </a:r>
            <a:endParaRPr lang="en-MT" dirty="0"/>
          </a:p>
        </p:txBody>
      </p:sp>
      <p:sp>
        <p:nvSpPr>
          <p:cNvPr id="7" name="Content Placeholder 2">
            <a:extLst>
              <a:ext uri="{FF2B5EF4-FFF2-40B4-BE49-F238E27FC236}">
                <a16:creationId xmlns:a16="http://schemas.microsoft.com/office/drawing/2014/main" id="{F92CF5D4-0792-42E5-B92B-9F630CF4AA57}"/>
              </a:ext>
            </a:extLst>
          </p:cNvPr>
          <p:cNvSpPr txBox="1">
            <a:spLocks/>
          </p:cNvSpPr>
          <p:nvPr/>
        </p:nvSpPr>
        <p:spPr>
          <a:xfrm>
            <a:off x="435852" y="1885950"/>
            <a:ext cx="11584697" cy="4905375"/>
          </a:xfrm>
          <a:prstGeom prst="rect">
            <a:avLst/>
          </a:prstGeom>
        </p:spPr>
        <p:txBody>
          <a:bodyPr vert="horz" wrap="square" lIns="0" tIns="0" rIns="0" bIns="0" rtlCol="0">
            <a:normAutofit fontScale="92500" lnSpcReduction="20000"/>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dirty="0"/>
              <a:t>161. If a reported cleric dies during the preliminary investigation, it will not be possible to open a subsequent penal procedure.  In any case, it is recommended that the Ordinary or Hierarch inform the CDF all the same.</a:t>
            </a:r>
          </a:p>
          <a:p>
            <a:pPr algn="just"/>
            <a:r>
              <a:rPr lang="en-US" dirty="0"/>
              <a:t>162. If an accused cleric dies during the penal process, this fact should be communicated to the CDF.</a:t>
            </a:r>
          </a:p>
          <a:p>
            <a:pPr algn="just"/>
            <a:r>
              <a:rPr lang="en-US" dirty="0"/>
              <a:t>163. If, in the phase of the </a:t>
            </a:r>
            <a:r>
              <a:rPr lang="en-US" b="1" dirty="0"/>
              <a:t>preliminary investigation</a:t>
            </a:r>
            <a:r>
              <a:rPr lang="en-US" dirty="0"/>
              <a:t>, </a:t>
            </a:r>
            <a:r>
              <a:rPr lang="en-US" b="1" dirty="0"/>
              <a:t>an accused cleric has lost his canonical status </a:t>
            </a:r>
            <a:r>
              <a:rPr lang="en-US" dirty="0"/>
              <a:t>as a result of a </a:t>
            </a:r>
            <a:r>
              <a:rPr lang="en-US" b="1" dirty="0"/>
              <a:t>dispensation</a:t>
            </a:r>
            <a:r>
              <a:rPr lang="en-US" dirty="0"/>
              <a:t> or a </a:t>
            </a:r>
            <a:r>
              <a:rPr lang="en-US" b="1" dirty="0"/>
              <a:t>penalty</a:t>
            </a:r>
            <a:r>
              <a:rPr lang="en-US" dirty="0"/>
              <a:t> imposed in another proceeding, the Ordinary or Hierarch should assess whether it is suitable to carry on the preliminary investigation, for the sake of pastoral charity and the demands of justice with regard to the alleged victims.  If the loss of canonical status occurs once a penal process has already begun, the process can in any case be brought to its conclusion, if for no other reason than to determine responsibility in the possible delict and to impose potential penalties.  In fact, it should be remembered that, in the determination of a more serious delict (</a:t>
            </a:r>
            <a:r>
              <a:rPr lang="en-US" i="1" dirty="0"/>
              <a:t>delictum </a:t>
            </a:r>
            <a:r>
              <a:rPr lang="en-US" i="1" dirty="0" err="1"/>
              <a:t>gravius</a:t>
            </a:r>
            <a:r>
              <a:rPr lang="en-US" dirty="0"/>
              <a:t>), </a:t>
            </a:r>
            <a:r>
              <a:rPr lang="en-US" b="1" u="sng" dirty="0"/>
              <a:t>what matters is that the accused was a cleric at the time of the alleged delict, not at the time of the proceeding</a:t>
            </a:r>
            <a:r>
              <a:rPr lang="en-US" dirty="0"/>
              <a:t>.</a:t>
            </a:r>
          </a:p>
          <a:p>
            <a:pPr algn="just"/>
            <a:r>
              <a:rPr lang="en-US" dirty="0"/>
              <a:t>164. Taking into account the 6 December 2019 Instruction on the confidentiality of legal proceedings, the competent ecclesiastical authority (Ordinary or Hierarch) should inform the alleged victim and the accused, should they request it, in suitable ways about the individual phases of the proceeding, taking care not to reveal information covered by the pontifical secret or the secret of office, the divulging of which could cause harm to third parties.</a:t>
            </a:r>
          </a:p>
        </p:txBody>
      </p:sp>
      <p:sp>
        <p:nvSpPr>
          <p:cNvPr id="4" name="Rectangle 3">
            <a:extLst>
              <a:ext uri="{FF2B5EF4-FFF2-40B4-BE49-F238E27FC236}">
                <a16:creationId xmlns:a16="http://schemas.microsoft.com/office/drawing/2014/main" id="{CEFDEF0F-835D-4812-A609-80588C1C12B1}"/>
              </a:ext>
            </a:extLst>
          </p:cNvPr>
          <p:cNvSpPr/>
          <p:nvPr/>
        </p:nvSpPr>
        <p:spPr>
          <a:xfrm rot="1488283">
            <a:off x="10270282" y="3244334"/>
            <a:ext cx="1753690" cy="369332"/>
          </a:xfrm>
          <a:prstGeom prst="rect">
            <a:avLst/>
          </a:prstGeom>
          <a:noFill/>
          <a:ln>
            <a:solidFill>
              <a:srgbClr val="FFC000"/>
            </a:solidFill>
          </a:ln>
        </p:spPr>
        <p:txBody>
          <a:bodyPr wrap="square" lIns="91440" tIns="45720" rIns="91440" bIns="45720">
            <a:spAutoFit/>
          </a:bodyPr>
          <a:lstStyle/>
          <a:p>
            <a:pPr algn="ctr"/>
            <a:r>
              <a:rPr lang="mt-MT" b="0" cap="none" spc="0" dirty="0">
                <a:ln w="0"/>
                <a:solidFill>
                  <a:srgbClr val="FFC000"/>
                </a:solidFill>
                <a:effectLst>
                  <a:innerShdw blurRad="114300">
                    <a:prstClr val="black"/>
                  </a:innerShdw>
                </a:effectLst>
              </a:rPr>
              <a:t>Very Important!</a:t>
            </a:r>
            <a:endParaRPr lang="en-US" b="0" cap="none" spc="0" dirty="0">
              <a:ln w="0"/>
              <a:solidFill>
                <a:srgbClr val="FFC000"/>
              </a:solidFill>
              <a:effectLst>
                <a:innerShdw blurRad="114300">
                  <a:prstClr val="black"/>
                </a:innerShdw>
              </a:effectLst>
            </a:endParaRPr>
          </a:p>
        </p:txBody>
      </p:sp>
    </p:spTree>
    <p:extLst>
      <p:ext uri="{BB962C8B-B14F-4D97-AF65-F5344CB8AC3E}">
        <p14:creationId xmlns:p14="http://schemas.microsoft.com/office/powerpoint/2010/main" val="269126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4"/>
                                        </p:tgtEl>
                                      </p:cBhvr>
                                    </p:animEffect>
                                    <p:animScale>
                                      <p:cBhvr>
                                        <p:cTn id="22" dur="250" autoRev="1" fill="hold"/>
                                        <p:tgtEl>
                                          <p:spTgt spid="4"/>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3EC5-3A79-4420-A610-223D333F44F1}"/>
              </a:ext>
            </a:extLst>
          </p:cNvPr>
          <p:cNvSpPr>
            <a:spLocks noGrp="1"/>
          </p:cNvSpPr>
          <p:nvPr>
            <p:ph type="title"/>
          </p:nvPr>
        </p:nvSpPr>
        <p:spPr>
          <a:xfrm>
            <a:off x="435853" y="453023"/>
            <a:ext cx="11320294" cy="1332000"/>
          </a:xfrm>
        </p:spPr>
        <p:txBody>
          <a:bodyPr>
            <a:normAutofit/>
          </a:bodyPr>
          <a:lstStyle/>
          <a:p>
            <a:r>
              <a:rPr lang="en-US" dirty="0"/>
              <a:t>C</a:t>
            </a:r>
            <a:r>
              <a:rPr lang="mt-MT" dirty="0"/>
              <a:t>oncluding </a:t>
            </a:r>
            <a:r>
              <a:rPr lang="mt-MT" i="1" dirty="0"/>
              <a:t>Vademecum</a:t>
            </a:r>
            <a:endParaRPr lang="en-MT" i="1" dirty="0"/>
          </a:p>
        </p:txBody>
      </p:sp>
      <p:sp>
        <p:nvSpPr>
          <p:cNvPr id="7" name="Content Placeholder 2">
            <a:extLst>
              <a:ext uri="{FF2B5EF4-FFF2-40B4-BE49-F238E27FC236}">
                <a16:creationId xmlns:a16="http://schemas.microsoft.com/office/drawing/2014/main" id="{F92CF5D4-0792-42E5-B92B-9F630CF4AA57}"/>
              </a:ext>
            </a:extLst>
          </p:cNvPr>
          <p:cNvSpPr txBox="1">
            <a:spLocks/>
          </p:cNvSpPr>
          <p:nvPr/>
        </p:nvSpPr>
        <p:spPr>
          <a:xfrm>
            <a:off x="723899" y="1885950"/>
            <a:ext cx="9886951" cy="4905375"/>
          </a:xfrm>
          <a:prstGeom prst="rect">
            <a:avLst/>
          </a:prstGeom>
        </p:spPr>
        <p:txBody>
          <a:bodyPr vert="horz" wrap="square" lIns="0" tIns="0" rIns="0" bIns="0" rtlCol="0">
            <a:normAutofit/>
          </a:bodyPr>
          <a:lst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sz="2000" kern="1200">
                <a:solidFill>
                  <a:schemeClr val="tx1">
                    <a:alpha val="60000"/>
                  </a:schemeClr>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sz="1400" kern="120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mt-MT" i="1" dirty="0"/>
              <a:t>Vademecum</a:t>
            </a:r>
            <a:r>
              <a:rPr lang="mt-MT" dirty="0"/>
              <a:t> ends with the below paragraph:</a:t>
            </a:r>
          </a:p>
          <a:p>
            <a:pPr algn="just"/>
            <a:r>
              <a:rPr lang="en-US" dirty="0"/>
              <a:t>This </a:t>
            </a:r>
            <a:r>
              <a:rPr lang="en-US" i="1" dirty="0" err="1"/>
              <a:t>Vademecum</a:t>
            </a:r>
            <a:r>
              <a:rPr lang="en-US" dirty="0"/>
              <a:t> does not claim to replace the training of practitioners of canon law, especially with regard to penal and procedural matters.  Only a profound knowledge of the law and its aims can render due service to truth and justice, which are especially to be sought in matters of </a:t>
            </a:r>
            <a:r>
              <a:rPr lang="en-US" dirty="0" err="1"/>
              <a:t>graviora</a:t>
            </a:r>
            <a:r>
              <a:rPr lang="en-US" dirty="0"/>
              <a:t> delicta by reason of the deep wounds they inflict upon ecclesial communion.</a:t>
            </a:r>
          </a:p>
        </p:txBody>
      </p:sp>
    </p:spTree>
    <p:extLst>
      <p:ext uri="{BB962C8B-B14F-4D97-AF65-F5344CB8AC3E}">
        <p14:creationId xmlns:p14="http://schemas.microsoft.com/office/powerpoint/2010/main" val="14084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35238-926B-4EFA-A470-F3FA295F31DC}"/>
              </a:ext>
            </a:extLst>
          </p:cNvPr>
          <p:cNvSpPr>
            <a:spLocks noGrp="1"/>
          </p:cNvSpPr>
          <p:nvPr>
            <p:ph type="title"/>
          </p:nvPr>
        </p:nvSpPr>
        <p:spPr/>
        <p:txBody>
          <a:bodyPr/>
          <a:lstStyle/>
          <a:p>
            <a:r>
              <a:rPr lang="en-MT" dirty="0"/>
              <a:t>I. What constitutes a delict? (Par. 1- Par. 8)</a:t>
            </a:r>
          </a:p>
        </p:txBody>
      </p:sp>
      <p:sp>
        <p:nvSpPr>
          <p:cNvPr id="3" name="Content Placeholder 2">
            <a:extLst>
              <a:ext uri="{FF2B5EF4-FFF2-40B4-BE49-F238E27FC236}">
                <a16:creationId xmlns:a16="http://schemas.microsoft.com/office/drawing/2014/main" id="{37D6E0F3-EC9A-4714-BAAB-10E6C4CA7312}"/>
              </a:ext>
            </a:extLst>
          </p:cNvPr>
          <p:cNvSpPr>
            <a:spLocks noGrp="1"/>
          </p:cNvSpPr>
          <p:nvPr>
            <p:ph idx="1"/>
          </p:nvPr>
        </p:nvSpPr>
        <p:spPr>
          <a:xfrm>
            <a:off x="288758" y="1571625"/>
            <a:ext cx="11598442" cy="5168064"/>
          </a:xfrm>
        </p:spPr>
        <p:txBody>
          <a:bodyPr>
            <a:normAutofit fontScale="77500" lnSpcReduction="20000"/>
          </a:bodyPr>
          <a:lstStyle/>
          <a:p>
            <a:pPr algn="just"/>
            <a:r>
              <a:rPr lang="en-US" dirty="0"/>
              <a:t>1. The delict in question includes </a:t>
            </a:r>
            <a:r>
              <a:rPr lang="en-US" b="1" u="sng" dirty="0"/>
              <a:t>every external offense against the sixth commandment </a:t>
            </a:r>
            <a:r>
              <a:rPr lang="en-US" dirty="0"/>
              <a:t>of the Decalogue </a:t>
            </a:r>
            <a:r>
              <a:rPr lang="en-US" b="1" u="sng" dirty="0"/>
              <a:t>committed by a cleric with a minor </a:t>
            </a:r>
            <a:r>
              <a:rPr lang="en-US" dirty="0"/>
              <a:t>(cf. canon 1395 § 2 CIC; art. 6 § 1, 1º SST).</a:t>
            </a:r>
            <a:endParaRPr lang="mt-MT" dirty="0"/>
          </a:p>
          <a:p>
            <a:pPr algn="just"/>
            <a:r>
              <a:rPr lang="mt-MT" dirty="0"/>
              <a:t>2. It can include:</a:t>
            </a:r>
          </a:p>
          <a:p>
            <a:pPr lvl="1" algn="just">
              <a:lnSpc>
                <a:spcPct val="120000"/>
              </a:lnSpc>
            </a:pPr>
            <a:r>
              <a:rPr lang="en-US" dirty="0"/>
              <a:t>sexual relations (consensual or non-consensual),</a:t>
            </a:r>
            <a:endParaRPr lang="mt-MT" dirty="0"/>
          </a:p>
          <a:p>
            <a:pPr lvl="1" algn="just">
              <a:lnSpc>
                <a:spcPct val="120000"/>
              </a:lnSpc>
            </a:pPr>
            <a:r>
              <a:rPr lang="en-US" dirty="0"/>
              <a:t>physical contact for sexual gratification,</a:t>
            </a:r>
            <a:endParaRPr lang="mt-MT" dirty="0"/>
          </a:p>
          <a:p>
            <a:pPr lvl="1" algn="just">
              <a:lnSpc>
                <a:spcPct val="120000"/>
              </a:lnSpc>
            </a:pPr>
            <a:r>
              <a:rPr lang="en-US" dirty="0"/>
              <a:t>exhibitionism,</a:t>
            </a:r>
            <a:endParaRPr lang="mt-MT" dirty="0"/>
          </a:p>
          <a:p>
            <a:pPr lvl="1" algn="just">
              <a:lnSpc>
                <a:spcPct val="120000"/>
              </a:lnSpc>
            </a:pPr>
            <a:r>
              <a:rPr lang="en-US" dirty="0"/>
              <a:t>masturbation,</a:t>
            </a:r>
            <a:endParaRPr lang="mt-MT" dirty="0"/>
          </a:p>
          <a:p>
            <a:pPr lvl="1" algn="just">
              <a:lnSpc>
                <a:spcPct val="120000"/>
              </a:lnSpc>
            </a:pPr>
            <a:r>
              <a:rPr lang="en-US" dirty="0"/>
              <a:t>the production of pornography,</a:t>
            </a:r>
            <a:endParaRPr lang="mt-MT" dirty="0"/>
          </a:p>
          <a:p>
            <a:pPr lvl="1" algn="just">
              <a:lnSpc>
                <a:spcPct val="120000"/>
              </a:lnSpc>
            </a:pPr>
            <a:r>
              <a:rPr lang="en-US" dirty="0"/>
              <a:t>inducement to prostitution,</a:t>
            </a:r>
            <a:endParaRPr lang="mt-MT" dirty="0"/>
          </a:p>
          <a:p>
            <a:pPr lvl="1" algn="just">
              <a:lnSpc>
                <a:spcPct val="120000"/>
              </a:lnSpc>
            </a:pPr>
            <a:r>
              <a:rPr lang="en-US" dirty="0"/>
              <a:t>conversations and/or propositions of a sexual nature, which can also occur through various means of communication.</a:t>
            </a:r>
            <a:endParaRPr lang="mt-MT" dirty="0"/>
          </a:p>
          <a:p>
            <a:pPr algn="just"/>
            <a:r>
              <a:rPr lang="en-MT" dirty="0"/>
              <a:t>3. The definition of ‘minor’ varied through time, but the most important date to keep in mind is </a:t>
            </a:r>
            <a:r>
              <a:rPr lang="en-MT" b="1" u="sng" dirty="0"/>
              <a:t>30 April 2001</a:t>
            </a:r>
            <a:r>
              <a:rPr lang="en-MT" dirty="0"/>
              <a:t>:</a:t>
            </a:r>
          </a:p>
          <a:p>
            <a:pPr lvl="1" algn="just"/>
            <a:r>
              <a:rPr lang="en-US" dirty="0"/>
              <a:t>Prior to 30 April 2001, a minor was defined as a person under 16 years of age</a:t>
            </a:r>
            <a:r>
              <a:rPr lang="mt-MT" dirty="0"/>
              <a:t> (not in all countries alike)</a:t>
            </a:r>
          </a:p>
          <a:p>
            <a:pPr lvl="1" algn="just"/>
            <a:r>
              <a:rPr lang="en-US" dirty="0"/>
              <a:t>After 30 April 2001, with the promulgation of the </a:t>
            </a:r>
            <a:r>
              <a:rPr lang="en-US" i="1" dirty="0"/>
              <a:t>Motu Proprio </a:t>
            </a:r>
            <a:r>
              <a:rPr lang="en-US" i="1" dirty="0" err="1"/>
              <a:t>Sacramentorum</a:t>
            </a:r>
            <a:r>
              <a:rPr lang="en-US" i="1" dirty="0"/>
              <a:t> </a:t>
            </a:r>
            <a:r>
              <a:rPr lang="en-US" i="1" dirty="0" err="1"/>
              <a:t>Sanctitatis</a:t>
            </a:r>
            <a:r>
              <a:rPr lang="en-US" i="1" dirty="0"/>
              <a:t> Tutela</a:t>
            </a:r>
            <a:r>
              <a:rPr lang="en-US" dirty="0"/>
              <a:t>, the age was universally raised to 18 years</a:t>
            </a:r>
            <a:r>
              <a:rPr lang="mt-MT" dirty="0"/>
              <a:t>, a</a:t>
            </a:r>
            <a:r>
              <a:rPr lang="en-US" dirty="0" err="1"/>
              <a:t>nd</a:t>
            </a:r>
            <a:r>
              <a:rPr lang="en-US" dirty="0"/>
              <a:t> this is the age currently in effect.</a:t>
            </a:r>
            <a:endParaRPr lang="mt-MT" dirty="0"/>
          </a:p>
          <a:p>
            <a:pPr algn="just"/>
            <a:r>
              <a:rPr lang="en-US" dirty="0"/>
              <a:t>These variations must be taken into account when determining whether the “minor” in question was in fact such, according to the legal definition in effect at the time of the facts.</a:t>
            </a:r>
            <a:endParaRPr lang="en-MT" dirty="0"/>
          </a:p>
        </p:txBody>
      </p:sp>
    </p:spTree>
    <p:extLst>
      <p:ext uri="{BB962C8B-B14F-4D97-AF65-F5344CB8AC3E}">
        <p14:creationId xmlns:p14="http://schemas.microsoft.com/office/powerpoint/2010/main" val="292002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500"/>
                                        <p:tgtEl>
                                          <p:spTgt spid="3">
                                            <p:txEl>
                                              <p:pRg st="6" end="6"/>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500"/>
                                        <p:tgtEl>
                                          <p:spTgt spid="3">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fade">
                                      <p:cBhvr>
                                        <p:cTn id="45" dur="500"/>
                                        <p:tgtEl>
                                          <p:spTgt spid="3">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animEffect transition="in" filter="fade">
                                      <p:cBhvr>
                                        <p:cTn id="50" dur="500"/>
                                        <p:tgtEl>
                                          <p:spTgt spid="3">
                                            <p:txEl>
                                              <p:pRg st="10" end="10"/>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Effect transition="in" filter="fade">
                                      <p:cBhvr>
                                        <p:cTn id="53" dur="500"/>
                                        <p:tgtEl>
                                          <p:spTgt spid="3">
                                            <p:txEl>
                                              <p:pRg st="11" end="1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3">
                                            <p:txEl>
                                              <p:pRg st="12" end="12"/>
                                            </p:txEl>
                                          </p:spTgt>
                                        </p:tgtEl>
                                        <p:attrNameLst>
                                          <p:attrName>style.visibility</p:attrName>
                                        </p:attrNameLst>
                                      </p:cBhvr>
                                      <p:to>
                                        <p:strVal val="visible"/>
                                      </p:to>
                                    </p:set>
                                    <p:animEffect transition="in" filter="fade">
                                      <p:cBhvr>
                                        <p:cTn id="58"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35238-926B-4EFA-A470-F3FA295F31DC}"/>
              </a:ext>
            </a:extLst>
          </p:cNvPr>
          <p:cNvSpPr>
            <a:spLocks noGrp="1"/>
          </p:cNvSpPr>
          <p:nvPr>
            <p:ph type="title"/>
          </p:nvPr>
        </p:nvSpPr>
        <p:spPr/>
        <p:txBody>
          <a:bodyPr/>
          <a:lstStyle/>
          <a:p>
            <a:r>
              <a:rPr lang="en-MT" dirty="0"/>
              <a:t>I. What constitutes a delict? (Par. 1- Par. 8)</a:t>
            </a:r>
          </a:p>
        </p:txBody>
      </p:sp>
      <p:sp>
        <p:nvSpPr>
          <p:cNvPr id="3" name="Content Placeholder 2">
            <a:extLst>
              <a:ext uri="{FF2B5EF4-FFF2-40B4-BE49-F238E27FC236}">
                <a16:creationId xmlns:a16="http://schemas.microsoft.com/office/drawing/2014/main" id="{37D6E0F3-EC9A-4714-BAAB-10E6C4CA7312}"/>
              </a:ext>
            </a:extLst>
          </p:cNvPr>
          <p:cNvSpPr>
            <a:spLocks noGrp="1"/>
          </p:cNvSpPr>
          <p:nvPr>
            <p:ph idx="1"/>
          </p:nvPr>
        </p:nvSpPr>
        <p:spPr>
          <a:xfrm>
            <a:off x="288758" y="1457325"/>
            <a:ext cx="11598442" cy="5168064"/>
          </a:xfrm>
        </p:spPr>
        <p:txBody>
          <a:bodyPr>
            <a:normAutofit lnSpcReduction="10000"/>
          </a:bodyPr>
          <a:lstStyle/>
          <a:p>
            <a:pPr algn="just"/>
            <a:r>
              <a:rPr lang="en-US" dirty="0"/>
              <a:t>4. The use of the term “minor” does not reflect the distinction occasionally proposed by the psychological sciences between acts of “</a:t>
            </a:r>
            <a:r>
              <a:rPr lang="en-US" dirty="0" err="1"/>
              <a:t>paedophilia</a:t>
            </a:r>
            <a:r>
              <a:rPr lang="en-US" dirty="0"/>
              <a:t>” and those of “ephebophilia”, that is, involving post-pubescent adolescents.  Their degree of sexual maturity does not affect the canonical definition of the delict.</a:t>
            </a:r>
            <a:endParaRPr lang="mt-MT" dirty="0"/>
          </a:p>
          <a:p>
            <a:pPr algn="just"/>
            <a:r>
              <a:rPr lang="en-US" dirty="0"/>
              <a:t>5. </a:t>
            </a:r>
            <a:r>
              <a:rPr lang="mt-MT" dirty="0"/>
              <a:t>A</a:t>
            </a:r>
            <a:r>
              <a:rPr lang="en-US" dirty="0"/>
              <a:t> person who habitually has the imperfect use of reason is to be considered equivalent to a minor (cf. art. 6 § 1, 1º SST). </a:t>
            </a:r>
            <a:endParaRPr lang="mt-MT" dirty="0"/>
          </a:p>
          <a:p>
            <a:pPr algn="just"/>
            <a:r>
              <a:rPr lang="en-US" dirty="0"/>
              <a:t>“vulnerable adult”</a:t>
            </a:r>
            <a:r>
              <a:rPr lang="mt-MT" dirty="0"/>
              <a:t> =</a:t>
            </a:r>
            <a:r>
              <a:rPr lang="en-US" dirty="0"/>
              <a:t> “any person in a state of infirmity, physical or mental deficiency, or deprivation of personal liberty which, in fact, even occasionally limits their ability to understand or to want or otherwise resist the offence” (cf. art. 1 § 2, b VELM)</a:t>
            </a:r>
            <a:endParaRPr lang="mt-MT" dirty="0"/>
          </a:p>
          <a:p>
            <a:pPr algn="just"/>
            <a:r>
              <a:rPr lang="mt-MT" dirty="0"/>
              <a:t>I</a:t>
            </a:r>
            <a:r>
              <a:rPr lang="en-US" dirty="0"/>
              <a:t>t should be noted that this definition includes other situations than those pertaining to the competence of the CDF, which remains limited</a:t>
            </a:r>
            <a:r>
              <a:rPr lang="mt-MT" dirty="0"/>
              <a:t>:</a:t>
            </a:r>
          </a:p>
          <a:p>
            <a:pPr lvl="1" algn="just"/>
            <a:r>
              <a:rPr lang="mt-MT" dirty="0"/>
              <a:t>to </a:t>
            </a:r>
            <a:r>
              <a:rPr lang="en-US" dirty="0"/>
              <a:t>minors under eighteen years of age and</a:t>
            </a:r>
            <a:endParaRPr lang="mt-MT" dirty="0"/>
          </a:p>
          <a:p>
            <a:pPr lvl="1" algn="just"/>
            <a:r>
              <a:rPr lang="en-US" dirty="0"/>
              <a:t>to those who “habitually have an imperfect use of reason”</a:t>
            </a:r>
            <a:endParaRPr lang="mt-MT" dirty="0"/>
          </a:p>
          <a:p>
            <a:pPr algn="just"/>
            <a:r>
              <a:rPr lang="en-US" dirty="0"/>
              <a:t>Other situations outside of these cases are handled by the competent </a:t>
            </a:r>
            <a:r>
              <a:rPr lang="en-US" dirty="0" err="1"/>
              <a:t>Dicasteries</a:t>
            </a:r>
            <a:r>
              <a:rPr lang="en-US" dirty="0"/>
              <a:t> (cf. art. 7 § 1 VELM).</a:t>
            </a:r>
            <a:endParaRPr lang="en-MT" dirty="0"/>
          </a:p>
        </p:txBody>
      </p:sp>
    </p:spTree>
    <p:extLst>
      <p:ext uri="{BB962C8B-B14F-4D97-AF65-F5344CB8AC3E}">
        <p14:creationId xmlns:p14="http://schemas.microsoft.com/office/powerpoint/2010/main" val="2789969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35238-926B-4EFA-A470-F3FA295F31DC}"/>
              </a:ext>
            </a:extLst>
          </p:cNvPr>
          <p:cNvSpPr>
            <a:spLocks noGrp="1"/>
          </p:cNvSpPr>
          <p:nvPr>
            <p:ph type="title"/>
          </p:nvPr>
        </p:nvSpPr>
        <p:spPr/>
        <p:txBody>
          <a:bodyPr/>
          <a:lstStyle/>
          <a:p>
            <a:r>
              <a:rPr lang="en-MT" dirty="0"/>
              <a:t>I. What constitutes a delict? (Par. 1- Par. 8)</a:t>
            </a:r>
          </a:p>
        </p:txBody>
      </p:sp>
      <p:sp>
        <p:nvSpPr>
          <p:cNvPr id="3" name="Content Placeholder 2">
            <a:extLst>
              <a:ext uri="{FF2B5EF4-FFF2-40B4-BE49-F238E27FC236}">
                <a16:creationId xmlns:a16="http://schemas.microsoft.com/office/drawing/2014/main" id="{37D6E0F3-EC9A-4714-BAAB-10E6C4CA7312}"/>
              </a:ext>
            </a:extLst>
          </p:cNvPr>
          <p:cNvSpPr>
            <a:spLocks noGrp="1"/>
          </p:cNvSpPr>
          <p:nvPr>
            <p:ph idx="1"/>
          </p:nvPr>
        </p:nvSpPr>
        <p:spPr>
          <a:xfrm>
            <a:off x="288758" y="1457325"/>
            <a:ext cx="11598442" cy="5168064"/>
          </a:xfrm>
        </p:spPr>
        <p:txBody>
          <a:bodyPr>
            <a:normAutofit lnSpcReduction="10000"/>
          </a:bodyPr>
          <a:lstStyle/>
          <a:p>
            <a:pPr algn="just"/>
            <a:r>
              <a:rPr lang="en-US" dirty="0"/>
              <a:t>6. SST has also introduced (cf. art. 6 § 1, 2º SST) three new delicts involving minors</a:t>
            </a:r>
            <a:r>
              <a:rPr lang="mt-MT" dirty="0"/>
              <a:t>:</a:t>
            </a:r>
          </a:p>
          <a:p>
            <a:pPr lvl="1" algn="just"/>
            <a:r>
              <a:rPr lang="en-US" dirty="0"/>
              <a:t>acquisition,</a:t>
            </a:r>
            <a:endParaRPr lang="mt-MT" dirty="0"/>
          </a:p>
          <a:p>
            <a:pPr lvl="1" algn="just"/>
            <a:r>
              <a:rPr lang="en-US" dirty="0"/>
              <a:t>possession (even temporary) or</a:t>
            </a:r>
            <a:endParaRPr lang="mt-MT" dirty="0"/>
          </a:p>
          <a:p>
            <a:pPr lvl="1" algn="just"/>
            <a:r>
              <a:rPr lang="en-US" dirty="0"/>
              <a:t>distribution</a:t>
            </a:r>
            <a:endParaRPr lang="mt-MT" dirty="0"/>
          </a:p>
          <a:p>
            <a:pPr algn="just"/>
            <a:r>
              <a:rPr lang="mt-MT" dirty="0"/>
              <a:t>... </a:t>
            </a:r>
            <a:r>
              <a:rPr lang="en-US" dirty="0"/>
              <a:t>by a cleric of pornographic images of minors under the age of 14 (as of 1 January 2020, under the age of 18) for purposes of sexual gratification by whatever means or using whatever technology.</a:t>
            </a:r>
            <a:endParaRPr lang="mt-MT" dirty="0"/>
          </a:p>
          <a:p>
            <a:pPr algn="just"/>
            <a:r>
              <a:rPr lang="en-US" dirty="0"/>
              <a:t>From 1 June to 31 December 2019, the acquisition, possession, or distribution of pornographic material involving minors between 14 and 18 years of age</a:t>
            </a:r>
            <a:r>
              <a:rPr lang="mt-MT" dirty="0"/>
              <a:t>:</a:t>
            </a:r>
          </a:p>
          <a:p>
            <a:pPr lvl="1" algn="just"/>
            <a:r>
              <a:rPr lang="en-US" dirty="0"/>
              <a:t>by clerics or </a:t>
            </a:r>
            <a:endParaRPr lang="mt-MT" dirty="0"/>
          </a:p>
          <a:p>
            <a:pPr lvl="1" algn="just"/>
            <a:r>
              <a:rPr lang="en-US" dirty="0"/>
              <a:t>by members of Institutes of Consecrated Life or Societies of Apostolic Life</a:t>
            </a:r>
            <a:endParaRPr lang="mt-MT" dirty="0"/>
          </a:p>
          <a:p>
            <a:pPr algn="just"/>
            <a:r>
              <a:rPr lang="mt-MT" dirty="0"/>
              <a:t>... </a:t>
            </a:r>
            <a:r>
              <a:rPr lang="en-US" dirty="0"/>
              <a:t>are delicts for which other </a:t>
            </a:r>
            <a:r>
              <a:rPr lang="en-US" dirty="0" err="1"/>
              <a:t>Dicasteries</a:t>
            </a:r>
            <a:r>
              <a:rPr lang="en-US" dirty="0"/>
              <a:t> are competent (cf. arts. 1 and 7 VELM).  </a:t>
            </a:r>
            <a:endParaRPr lang="mt-MT" dirty="0"/>
          </a:p>
          <a:p>
            <a:pPr algn="just"/>
            <a:r>
              <a:rPr lang="en-US" dirty="0"/>
              <a:t>From 1 January 2020, the CDF is competent for these delicts if committed by clerics.</a:t>
            </a:r>
            <a:endParaRPr lang="en-MT" dirty="0"/>
          </a:p>
        </p:txBody>
      </p:sp>
    </p:spTree>
    <p:extLst>
      <p:ext uri="{BB962C8B-B14F-4D97-AF65-F5344CB8AC3E}">
        <p14:creationId xmlns:p14="http://schemas.microsoft.com/office/powerpoint/2010/main" val="3077055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fade">
                                      <p:cBhvr>
                                        <p:cTn id="4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35238-926B-4EFA-A470-F3FA295F31DC}"/>
              </a:ext>
            </a:extLst>
          </p:cNvPr>
          <p:cNvSpPr>
            <a:spLocks noGrp="1"/>
          </p:cNvSpPr>
          <p:nvPr>
            <p:ph type="title"/>
          </p:nvPr>
        </p:nvSpPr>
        <p:spPr/>
        <p:txBody>
          <a:bodyPr/>
          <a:lstStyle/>
          <a:p>
            <a:r>
              <a:rPr lang="en-MT" dirty="0"/>
              <a:t>I. What constitutes a delict? (Par. 1- Par. 8)</a:t>
            </a:r>
          </a:p>
        </p:txBody>
      </p:sp>
      <p:sp>
        <p:nvSpPr>
          <p:cNvPr id="3" name="Content Placeholder 2">
            <a:extLst>
              <a:ext uri="{FF2B5EF4-FFF2-40B4-BE49-F238E27FC236}">
                <a16:creationId xmlns:a16="http://schemas.microsoft.com/office/drawing/2014/main" id="{37D6E0F3-EC9A-4714-BAAB-10E6C4CA7312}"/>
              </a:ext>
            </a:extLst>
          </p:cNvPr>
          <p:cNvSpPr>
            <a:spLocks noGrp="1"/>
          </p:cNvSpPr>
          <p:nvPr>
            <p:ph idx="1"/>
          </p:nvPr>
        </p:nvSpPr>
        <p:spPr>
          <a:xfrm>
            <a:off x="288758" y="1457325"/>
            <a:ext cx="11598442" cy="5168064"/>
          </a:xfrm>
        </p:spPr>
        <p:txBody>
          <a:bodyPr>
            <a:normAutofit fontScale="92500" lnSpcReduction="10000"/>
          </a:bodyPr>
          <a:lstStyle/>
          <a:p>
            <a:pPr algn="just"/>
            <a:r>
              <a:rPr lang="en-US" dirty="0"/>
              <a:t>7. It should be noted that these three delicts can be addressed canonically only after the date that SST took effect, namely, </a:t>
            </a:r>
            <a:r>
              <a:rPr lang="en-US" b="1" u="sng" dirty="0"/>
              <a:t>21 May 2010</a:t>
            </a:r>
            <a:r>
              <a:rPr lang="en-US" dirty="0"/>
              <a:t>.  The production of pornography involving minors, on the other hand, falls under the typology of delict listed in nos. 1-4 of the present </a:t>
            </a:r>
            <a:r>
              <a:rPr lang="en-US" i="1" dirty="0" err="1"/>
              <a:t>Vademecum</a:t>
            </a:r>
            <a:r>
              <a:rPr lang="en-US" dirty="0"/>
              <a:t>, and therefore is also to be dealt with if it occurred prior to that date.</a:t>
            </a:r>
          </a:p>
          <a:p>
            <a:pPr algn="just"/>
            <a:r>
              <a:rPr lang="en-US" dirty="0"/>
              <a:t>8. In accordance with the law governing religious who are members of the Latin Church (cf. canons 695ff. CIC), the delict mentioned above in no. 1 can also entail dismissal from a religious Institute. </a:t>
            </a:r>
            <a:endParaRPr lang="mt-MT" dirty="0"/>
          </a:p>
          <a:p>
            <a:pPr algn="just"/>
            <a:r>
              <a:rPr lang="en-US" dirty="0"/>
              <a:t>The following should be kept in mind:</a:t>
            </a:r>
            <a:endParaRPr lang="mt-MT" dirty="0"/>
          </a:p>
          <a:p>
            <a:pPr lvl="1" algn="just"/>
            <a:r>
              <a:rPr lang="en-US" dirty="0"/>
              <a:t>a/ such dismissal is not a penalty, but rather an administrative act of the supreme Moderator;</a:t>
            </a:r>
            <a:endParaRPr lang="mt-MT" dirty="0"/>
          </a:p>
          <a:p>
            <a:pPr lvl="1" algn="just"/>
            <a:r>
              <a:rPr lang="en-US" dirty="0"/>
              <a:t>b/ to issue a decree of dismissal, the relevant procedure described in canons 695 § 2, 699 and 700 CIC must be carefully followed;</a:t>
            </a:r>
            <a:endParaRPr lang="mt-MT" dirty="0"/>
          </a:p>
          <a:p>
            <a:pPr lvl="1" algn="just"/>
            <a:r>
              <a:rPr lang="en-US" dirty="0"/>
              <a:t>c/ confirmation of the decree of dismissal demanded by canon 700 CIC must be requested from the CDF;</a:t>
            </a:r>
            <a:endParaRPr lang="mt-MT" dirty="0"/>
          </a:p>
          <a:p>
            <a:pPr lvl="1" algn="just"/>
            <a:r>
              <a:rPr lang="en-US" dirty="0"/>
              <a:t>d/ dismissal from the Institute entails the loss of membership in the Institute and the cessation of vows and obligations deriving from profession (cf. canon 701 CIC), as well as the prohibition of exercising any sacred orders received until the conditions referred to in canon 701 CIC are met.</a:t>
            </a:r>
            <a:endParaRPr lang="mt-MT" dirty="0"/>
          </a:p>
          <a:p>
            <a:pPr algn="just"/>
            <a:r>
              <a:rPr lang="en-US" dirty="0"/>
              <a:t>The same rules, suitably adapted, are also applicable to definitively incorporated members of Societies of Apostolic Life (cf. canon 746 CIC).</a:t>
            </a:r>
            <a:endParaRPr lang="en-MT" dirty="0"/>
          </a:p>
        </p:txBody>
      </p:sp>
    </p:spTree>
    <p:extLst>
      <p:ext uri="{BB962C8B-B14F-4D97-AF65-F5344CB8AC3E}">
        <p14:creationId xmlns:p14="http://schemas.microsoft.com/office/powerpoint/2010/main" val="2599381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3DFloatVTI">
  <a:themeElements>
    <a:clrScheme name="AnalogousFromDarkSeedLeftStep">
      <a:dk1>
        <a:srgbClr val="000000"/>
      </a:dk1>
      <a:lt1>
        <a:srgbClr val="FFFFFF"/>
      </a:lt1>
      <a:dk2>
        <a:srgbClr val="2B1C31"/>
      </a:dk2>
      <a:lt2>
        <a:srgbClr val="F0F3F2"/>
      </a:lt2>
      <a:accent1>
        <a:srgbClr val="E7297D"/>
      </a:accent1>
      <a:accent2>
        <a:srgbClr val="D517BA"/>
      </a:accent2>
      <a:accent3>
        <a:srgbClr val="B229E7"/>
      </a:accent3>
      <a:accent4>
        <a:srgbClr val="5B24D7"/>
      </a:accent4>
      <a:accent5>
        <a:srgbClr val="293EE7"/>
      </a:accent5>
      <a:accent6>
        <a:srgbClr val="177BD5"/>
      </a:accent6>
      <a:hlink>
        <a:srgbClr val="473FBF"/>
      </a:hlink>
      <a:folHlink>
        <a:srgbClr val="7F7F7F"/>
      </a:folHlink>
    </a:clrScheme>
    <a:fontScheme name="Float">
      <a:majorFont>
        <a:latin typeface="Sitka Heading"/>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3DFloatVTI" id="{F59BA300-ED19-4B39-9AE3-7882B1DE8B78}" vid="{0FEC63E3-719F-4F50-9F1E-5B8BAF39109A}"/>
    </a:ext>
  </a:extLst>
</a:theme>
</file>

<file path=docProps/app.xml><?xml version="1.0" encoding="utf-8"?>
<Properties xmlns="http://schemas.openxmlformats.org/officeDocument/2006/extended-properties" xmlns:vt="http://schemas.openxmlformats.org/officeDocument/2006/docPropsVTypes">
  <TotalTime>630</TotalTime>
  <Words>15837</Words>
  <Application>Microsoft Office PowerPoint</Application>
  <PresentationFormat>Widescreen</PresentationFormat>
  <Paragraphs>442</Paragraphs>
  <Slides>52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Sitka Heading</vt:lpstr>
      <vt:lpstr>Source Sans Pro</vt:lpstr>
      <vt:lpstr>3DFloatVTI</vt:lpstr>
      <vt:lpstr>Understanding Vademecum</vt:lpstr>
      <vt:lpstr>What is Vademecum about?</vt:lpstr>
      <vt:lpstr>Vademecum: Table of Contents</vt:lpstr>
      <vt:lpstr>Nota Bene</vt:lpstr>
      <vt:lpstr>0. Introduction</vt:lpstr>
      <vt:lpstr>I. What constitutes a delict? (Par. 1- Par. 8)</vt:lpstr>
      <vt:lpstr>I. What constitutes a delict? (Par. 1- Par. 8)</vt:lpstr>
      <vt:lpstr>I. What constitutes a delict? (Par. 1- Par. 8)</vt:lpstr>
      <vt:lpstr>I. What constitutes a delict? (Par. 1- Par. 8)</vt:lpstr>
      <vt:lpstr>II. What must be done when information is received about a possible delict? (Par. 9 – Par. 31)</vt:lpstr>
      <vt:lpstr>II. What must be done when information is received about a possible delict? (Par. 9 – Par. 31)</vt:lpstr>
      <vt:lpstr>II. What must be done when information is received about a possible delict? (Par. 9 – Par. 31)</vt:lpstr>
      <vt:lpstr>II. What must be done when information is received about a possible delict? (Par. 9 – Par. 31)</vt:lpstr>
      <vt:lpstr>II. What must be done when information is received about a possible delict? (Par. 9 – Par. 31)</vt:lpstr>
      <vt:lpstr>II. What must be done when information is received about a possible delict? (Par. 9 – Par. 31)</vt:lpstr>
      <vt:lpstr>II. What must be done when information is received about a possible delict? (Par. 9 – Par. 31)</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III. How does the preliminary investigation take place?(Par. 32 – Par. 75)</vt:lpstr>
      <vt:lpstr>IV. What can the CDF do at this point? (Par. 76 – Par. 83)</vt:lpstr>
      <vt:lpstr>IV. What can the CDF do at this point? (Par. 76 – Par. 83)</vt:lpstr>
      <vt:lpstr>IV. What can the CDF do at this point? (Par. 76 – Par. 83)</vt:lpstr>
      <vt:lpstr>IV. What can the CDF do at this point? (Par. 76 – Par. 83)</vt:lpstr>
      <vt:lpstr>V. What decisions are possible in a penal process? (Par. 84)</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 What penal procedures are possible? (Par. 85 – Par. 141)</vt:lpstr>
      <vt:lpstr>VII. What can happen once a penal procedure ends? (Par. 142 – Par. 149)</vt:lpstr>
      <vt:lpstr>VIII. What should be done in case of recourse against a penal decree? (Par. 150 – Par. 156)</vt:lpstr>
      <vt:lpstr>VIII. What should be done in case of recourse against a penal decree? (Par. 150 – Par. 156)</vt:lpstr>
      <vt:lpstr>VIII. What should be done in case of recourse against a penal decree? (Par. 150 – Par. 156)</vt:lpstr>
      <vt:lpstr>IX. Is there anything that should always be kept in mind? (Par. 157 – Par. 164)</vt:lpstr>
      <vt:lpstr>IX. Is there anything that should always be kept in mind? (Par. 157 – Par. 164)</vt:lpstr>
      <vt:lpstr>IX. Is there anything that should always be kept in mind? (Par. 157 – Par. 164)</vt:lpstr>
      <vt:lpstr>Concluding Vademecum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Vademecum</dc:title>
  <dc:creator>Brenda Prato</dc:creator>
  <cp:lastModifiedBy>Brenda Prato</cp:lastModifiedBy>
  <cp:revision>132</cp:revision>
  <dcterms:created xsi:type="dcterms:W3CDTF">2020-11-28T18:05:44Z</dcterms:created>
  <dcterms:modified xsi:type="dcterms:W3CDTF">2021-01-24T12:03:02Z</dcterms:modified>
</cp:coreProperties>
</file>