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Prato" initials="BP" lastIdx="1" clrIdx="0">
    <p:extLst>
      <p:ext uri="{19B8F6BF-5375-455C-9EA6-DF929625EA0E}">
        <p15:presenceInfo xmlns:p15="http://schemas.microsoft.com/office/powerpoint/2012/main" userId="7ac1724c5fada4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1684"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8T18:22:28.464"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78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17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01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45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66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7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6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6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21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16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11/28/2020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59234133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vatican.va/archive/ENG1104/5X.HTM" TargetMode="External"/><Relationship Id="rId3" Type="http://schemas.openxmlformats.org/officeDocument/2006/relationships/hyperlink" Target="http://www.vatican.va/archive/ENG1104/1/1W.HTM" TargetMode="External"/><Relationship Id="rId7" Type="http://schemas.openxmlformats.org/officeDocument/2006/relationships/hyperlink" Target="http://www.vatican.va/archive/ENG1104/2O.HTM" TargetMode="External"/><Relationship Id="rId12" Type="http://schemas.openxmlformats.org/officeDocument/2006/relationships/comments" Target="../comments/comment1.xml"/><Relationship Id="rId2" Type="http://schemas.openxmlformats.org/officeDocument/2006/relationships/hyperlink" Target="http://www.vatican.va/archive/ENG1104/L9.HTM" TargetMode="External"/><Relationship Id="rId1" Type="http://schemas.openxmlformats.org/officeDocument/2006/relationships/slideLayout" Target="../slideLayouts/slideLayout4.xml"/><Relationship Id="rId6" Type="http://schemas.openxmlformats.org/officeDocument/2006/relationships/hyperlink" Target="http://www.vatican.va/archive/ENG1104/1/BS.HTM" TargetMode="External"/><Relationship Id="rId11" Type="http://schemas.openxmlformats.org/officeDocument/2006/relationships/hyperlink" Target="http://www.vatican.va/archive/ENG1104/I4.HTM" TargetMode="External"/><Relationship Id="rId5" Type="http://schemas.openxmlformats.org/officeDocument/2006/relationships/hyperlink" Target="http://www.vatican.va/archive/ENG1104/QJ.HTM" TargetMode="External"/><Relationship Id="rId10" Type="http://schemas.openxmlformats.org/officeDocument/2006/relationships/hyperlink" Target="http://www.vatican.va/archive/ENG1104/CX.HTM" TargetMode="External"/><Relationship Id="rId4" Type="http://schemas.openxmlformats.org/officeDocument/2006/relationships/hyperlink" Target="http://www.vatican.va/archive/ENG1104/1/NG.HTM" TargetMode="External"/><Relationship Id="rId9" Type="http://schemas.openxmlformats.org/officeDocument/2006/relationships/hyperlink" Target="http://www.vatican.va/archive/ENG1104/6M.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C8B9E99B-B084-4F2B-8CEF-7CB37943E21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BEEED6-6A5F-4326-9997-B918FE8EF7C7}"/>
              </a:ext>
            </a:extLst>
          </p:cNvPr>
          <p:cNvSpPr>
            <a:spLocks noGrp="1"/>
          </p:cNvSpPr>
          <p:nvPr>
            <p:ph type="ctrTitle"/>
          </p:nvPr>
        </p:nvSpPr>
        <p:spPr>
          <a:xfrm>
            <a:off x="477981" y="1122362"/>
            <a:ext cx="4023360" cy="2802219"/>
          </a:xfrm>
        </p:spPr>
        <p:txBody>
          <a:bodyPr anchor="b">
            <a:normAutofit fontScale="90000"/>
          </a:bodyPr>
          <a:lstStyle/>
          <a:p>
            <a:r>
              <a:rPr lang="en-US" sz="5400" dirty="0"/>
              <a:t>Explaining </a:t>
            </a:r>
            <a:r>
              <a:rPr lang="en-US" sz="5400" i="1" dirty="0"/>
              <a:t>Vos </a:t>
            </a:r>
            <a:r>
              <a:rPr lang="en-US" sz="5400" i="1" dirty="0" err="1"/>
              <a:t>estis</a:t>
            </a:r>
            <a:r>
              <a:rPr lang="en-US" sz="5400" i="1" dirty="0"/>
              <a:t> lux mundi</a:t>
            </a:r>
            <a:endParaRPr lang="en-MT" sz="5400" i="1" dirty="0"/>
          </a:p>
        </p:txBody>
      </p:sp>
      <p:sp>
        <p:nvSpPr>
          <p:cNvPr id="3" name="Subtitle 2">
            <a:extLst>
              <a:ext uri="{FF2B5EF4-FFF2-40B4-BE49-F238E27FC236}">
                <a16:creationId xmlns:a16="http://schemas.microsoft.com/office/drawing/2014/main" id="{EC411D97-F5C8-4639-93B5-581460C049C9}"/>
              </a:ext>
            </a:extLst>
          </p:cNvPr>
          <p:cNvSpPr>
            <a:spLocks noGrp="1"/>
          </p:cNvSpPr>
          <p:nvPr>
            <p:ph type="subTitle" idx="1"/>
          </p:nvPr>
        </p:nvSpPr>
        <p:spPr>
          <a:xfrm>
            <a:off x="477980" y="4065146"/>
            <a:ext cx="4023359" cy="1208141"/>
          </a:xfrm>
        </p:spPr>
        <p:txBody>
          <a:bodyPr>
            <a:normAutofit/>
          </a:bodyPr>
          <a:lstStyle/>
          <a:p>
            <a:r>
              <a:rPr lang="en-US"/>
              <a:t>Brenda Prato</a:t>
            </a:r>
            <a:endParaRPr lang="en-MT" dirty="0"/>
          </a:p>
        </p:txBody>
      </p:sp>
    </p:spTree>
    <p:extLst>
      <p:ext uri="{BB962C8B-B14F-4D97-AF65-F5344CB8AC3E}">
        <p14:creationId xmlns:p14="http://schemas.microsoft.com/office/powerpoint/2010/main" val="1573552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7 – Competent Dicastery</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912060"/>
          </a:xfrm>
        </p:spPr>
        <p:txBody>
          <a:bodyPr>
            <a:normAutofit fontScale="85000" lnSpcReduction="20000"/>
          </a:bodyPr>
          <a:lstStyle/>
          <a:p>
            <a:pPr algn="just"/>
            <a:r>
              <a:rPr lang="en-US" dirty="0"/>
              <a:t>§1. For the purposes of this title, “competent Dicastery” means the Congregation for the Doctrine of the Faith, regarding the delicts reserved to it by the norms in force, as well as, in all other cases and as far as their respective jurisdiction is concerned, based on the proper law of the Roman Curia:</a:t>
            </a:r>
          </a:p>
          <a:p>
            <a:pPr lvl="1" algn="just"/>
            <a:r>
              <a:rPr lang="en-US" dirty="0"/>
              <a:t>the Congregation for the Oriental Churches;</a:t>
            </a:r>
          </a:p>
          <a:p>
            <a:pPr lvl="1" algn="just"/>
            <a:r>
              <a:rPr lang="en-US" dirty="0"/>
              <a:t>the Congregation for Bishops;</a:t>
            </a:r>
          </a:p>
          <a:p>
            <a:pPr lvl="1" algn="just"/>
            <a:r>
              <a:rPr lang="en-US" dirty="0"/>
              <a:t>the Congregation for the Evangelization of Peoples;</a:t>
            </a:r>
          </a:p>
          <a:p>
            <a:pPr lvl="1" algn="just"/>
            <a:r>
              <a:rPr lang="en-US" dirty="0"/>
              <a:t>the Congregation for the Clergy;</a:t>
            </a:r>
          </a:p>
          <a:p>
            <a:pPr lvl="1" algn="just"/>
            <a:r>
              <a:rPr lang="en-US" dirty="0"/>
              <a:t>the Congregation for Institutes of Consecrated Life and Societies of Apostolic Life.</a:t>
            </a:r>
          </a:p>
          <a:p>
            <a:pPr algn="just"/>
            <a:r>
              <a:rPr lang="en-US" dirty="0"/>
              <a:t>§2. In order to ensure the best coordination, the competent Dicastery informs the Secretariat of State, and the other </a:t>
            </a:r>
            <a:r>
              <a:rPr lang="en-US" dirty="0" err="1"/>
              <a:t>Dicasteries</a:t>
            </a:r>
            <a:r>
              <a:rPr lang="en-US" dirty="0"/>
              <a:t> directly concerned, of the report and the outcome of the investigation.</a:t>
            </a:r>
          </a:p>
          <a:p>
            <a:pPr algn="just"/>
            <a:r>
              <a:rPr lang="en-US" dirty="0"/>
              <a:t>§3. The communications referred to in this title between the Metropolitan and the Holy See take place through the Pontifical Representative.</a:t>
            </a:r>
            <a:endParaRPr lang="en-MT" dirty="0"/>
          </a:p>
        </p:txBody>
      </p:sp>
    </p:spTree>
    <p:extLst>
      <p:ext uri="{BB962C8B-B14F-4D97-AF65-F5344CB8AC3E}">
        <p14:creationId xmlns:p14="http://schemas.microsoft.com/office/powerpoint/2010/main" val="154234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sz="2800" dirty="0"/>
              <a:t>Art. 8 – Procedure applicable in the event of a report concerning a Bishop of the Latin Church</a:t>
            </a:r>
            <a:endParaRPr lang="en-MT" sz="2800"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358188"/>
            <a:ext cx="10515600" cy="4279065"/>
          </a:xfrm>
        </p:spPr>
        <p:txBody>
          <a:bodyPr>
            <a:normAutofit/>
          </a:bodyPr>
          <a:lstStyle/>
          <a:p>
            <a:pPr algn="just"/>
            <a:r>
              <a:rPr lang="en-US" dirty="0"/>
              <a:t>§1. The Authority that receives a report transmits it both to the Holy See and to the Metropolitan of the Ecclesiastical Province where the person reported is domiciled.</a:t>
            </a:r>
          </a:p>
          <a:p>
            <a:pPr algn="just"/>
            <a:r>
              <a:rPr lang="en-US" dirty="0"/>
              <a:t>§2. If the report concerns the Metropolitan, or the Metropolitan See is vacant, it shall be forwarded to the Holy See, as well as to the senior suffragan Bishop by promotion, to whom, if such is the case, the following provisions regarding the Metropolitan apply.</a:t>
            </a:r>
          </a:p>
          <a:p>
            <a:pPr algn="just"/>
            <a:r>
              <a:rPr lang="en-US" dirty="0"/>
              <a:t>§3. In the event that the report concerns a Papal Legate, it shall be transmitted directly to the Secretariat of State.</a:t>
            </a:r>
            <a:endParaRPr lang="en-MT" dirty="0"/>
          </a:p>
        </p:txBody>
      </p:sp>
    </p:spTree>
    <p:extLst>
      <p:ext uri="{BB962C8B-B14F-4D97-AF65-F5344CB8AC3E}">
        <p14:creationId xmlns:p14="http://schemas.microsoft.com/office/powerpoint/2010/main" val="167707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a:xfrm>
            <a:off x="838200" y="365125"/>
            <a:ext cx="10696074" cy="1325563"/>
          </a:xfrm>
        </p:spPr>
        <p:txBody>
          <a:bodyPr>
            <a:normAutofit fontScale="90000"/>
          </a:bodyPr>
          <a:lstStyle/>
          <a:p>
            <a:r>
              <a:rPr lang="en-US" dirty="0"/>
              <a:t>Title II: Provisions Concerning Bishops and Their Equivalents</a:t>
            </a:r>
            <a:br>
              <a:rPr lang="en-US" dirty="0"/>
            </a:br>
            <a:r>
              <a:rPr lang="en-US" sz="2800" dirty="0"/>
              <a:t>Art. 9 – Procedure applicable to Bishops of Eastern Catholic Churches</a:t>
            </a:r>
            <a:endParaRPr lang="en-MT" sz="2800"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358188"/>
            <a:ext cx="10515600" cy="4279065"/>
          </a:xfrm>
        </p:spPr>
        <p:txBody>
          <a:bodyPr>
            <a:normAutofit fontScale="70000" lnSpcReduction="20000"/>
          </a:bodyPr>
          <a:lstStyle/>
          <a:p>
            <a:pPr algn="just"/>
            <a:r>
              <a:rPr lang="en-US" dirty="0"/>
              <a:t>§1. Reports concerning a Bishop of a Patriarchal, Major Archiepiscopal or Metropolitan Church sui </a:t>
            </a:r>
            <a:r>
              <a:rPr lang="en-US" dirty="0" err="1"/>
              <a:t>iuris</a:t>
            </a:r>
            <a:r>
              <a:rPr lang="en-US" dirty="0"/>
              <a:t> shall be forwarded to the respective Patriarch, Major Archbishop or Metropolitan of the Church sui </a:t>
            </a:r>
            <a:r>
              <a:rPr lang="en-US" dirty="0" err="1"/>
              <a:t>iuris</a:t>
            </a:r>
            <a:r>
              <a:rPr lang="en-US" dirty="0"/>
              <a:t>.</a:t>
            </a:r>
          </a:p>
          <a:p>
            <a:pPr algn="just"/>
            <a:r>
              <a:rPr lang="en-US" dirty="0"/>
              <a:t>§2. If the report concerns a Metropolitan of a Patriarchal or Major Archiepiscopal Church, who exercises his office within the territory of these Churches, it is forwarded to the respective Patriarch or Major Archbishop.</a:t>
            </a:r>
          </a:p>
          <a:p>
            <a:pPr algn="just"/>
            <a:r>
              <a:rPr lang="en-US" dirty="0"/>
              <a:t>§3. In the preceding cases, the Authority who receives the report shall also forward it to the Holy See.</a:t>
            </a:r>
          </a:p>
          <a:p>
            <a:pPr algn="just"/>
            <a:r>
              <a:rPr lang="en-US" dirty="0"/>
              <a:t>§4. If the person reported is a Bishop or a Metropolitan outside the territory of the Patriarchal, the Major Archiepiscopal or the Metropolitan Church sui </a:t>
            </a:r>
            <a:r>
              <a:rPr lang="en-US" dirty="0" err="1"/>
              <a:t>iuris</a:t>
            </a:r>
            <a:r>
              <a:rPr lang="en-US" dirty="0"/>
              <a:t>, the report shall be forwarded to the Holy See.</a:t>
            </a:r>
          </a:p>
          <a:p>
            <a:pPr algn="just"/>
            <a:r>
              <a:rPr lang="en-US" dirty="0"/>
              <a:t>§5. In the event that the report concerns a Patriarch, a Major Archbishop, a Metropolitan of a Church sui </a:t>
            </a:r>
            <a:r>
              <a:rPr lang="en-US" dirty="0" err="1"/>
              <a:t>iuris</a:t>
            </a:r>
            <a:r>
              <a:rPr lang="en-US" dirty="0"/>
              <a:t> or a Bishop of the other Eastern Catholic Churches sui </a:t>
            </a:r>
            <a:r>
              <a:rPr lang="en-US" dirty="0" err="1"/>
              <a:t>iuris</a:t>
            </a:r>
            <a:r>
              <a:rPr lang="en-US" dirty="0"/>
              <a:t>, it shall be forwarded to the Holy See.</a:t>
            </a:r>
          </a:p>
          <a:p>
            <a:pPr algn="just"/>
            <a:r>
              <a:rPr lang="en-US" dirty="0"/>
              <a:t>§ 6. The following provisions relating to the Metropolitan apply to the ecclesiastical Authority to which the report is to be forwarded based on this article.</a:t>
            </a:r>
            <a:endParaRPr lang="en-MT" dirty="0"/>
          </a:p>
        </p:txBody>
      </p:sp>
    </p:spTree>
    <p:extLst>
      <p:ext uri="{BB962C8B-B14F-4D97-AF65-F5344CB8AC3E}">
        <p14:creationId xmlns:p14="http://schemas.microsoft.com/office/powerpoint/2010/main" val="122014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10 – Initial duties of the Metropolitan</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912060"/>
          </a:xfrm>
        </p:spPr>
        <p:txBody>
          <a:bodyPr>
            <a:normAutofit/>
          </a:bodyPr>
          <a:lstStyle/>
          <a:p>
            <a:pPr algn="just"/>
            <a:r>
              <a:rPr lang="en-US" dirty="0"/>
              <a:t>§1. Unless the report is manifestly unfounded, the Metropolitan immediately requests, from the competent Dicastery, that he be assigned to </a:t>
            </a:r>
            <a:r>
              <a:rPr lang="en-US" b="1" dirty="0"/>
              <a:t>commence the investigation</a:t>
            </a:r>
            <a:r>
              <a:rPr lang="en-US" dirty="0"/>
              <a:t>. If the Metropolitan considers the report manifestly </a:t>
            </a:r>
            <a:r>
              <a:rPr lang="en-US" b="1" dirty="0"/>
              <a:t>unfounded</a:t>
            </a:r>
            <a:r>
              <a:rPr lang="en-US" dirty="0"/>
              <a:t>, he shall so inform the Pontifical Representative.</a:t>
            </a:r>
          </a:p>
          <a:p>
            <a:pPr algn="just"/>
            <a:r>
              <a:rPr lang="en-US" dirty="0"/>
              <a:t>§2. The Dicastery shall proceed without delay, and in any case within </a:t>
            </a:r>
            <a:r>
              <a:rPr lang="en-US" b="1" dirty="0"/>
              <a:t>thirty days </a:t>
            </a:r>
            <a:r>
              <a:rPr lang="en-US" dirty="0"/>
              <a:t>from the receipt of the first report by the Pontifical Representative or the request for the assignment by the Metropolitan, providing the appropriate instructions on how to proceed in the specific case.</a:t>
            </a:r>
            <a:endParaRPr lang="en-MT" dirty="0"/>
          </a:p>
        </p:txBody>
      </p:sp>
    </p:spTree>
    <p:extLst>
      <p:ext uri="{BB962C8B-B14F-4D97-AF65-F5344CB8AC3E}">
        <p14:creationId xmlns:p14="http://schemas.microsoft.com/office/powerpoint/2010/main" val="308272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sz="3300" dirty="0"/>
              <a:t>Art. 11 – Entrusting the investigation to a person other than the Metropolitan</a:t>
            </a:r>
            <a:endParaRPr lang="en-MT" sz="3300"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797587"/>
            <a:ext cx="10515600" cy="3394662"/>
          </a:xfrm>
        </p:spPr>
        <p:txBody>
          <a:bodyPr>
            <a:normAutofit/>
          </a:bodyPr>
          <a:lstStyle/>
          <a:p>
            <a:pPr algn="just"/>
            <a:r>
              <a:rPr lang="en-US" dirty="0"/>
              <a:t>§1. If the competent Dicastery considers it appropriate to entrust the investigation to a person other than the Metropolitan, the Metropolitan is so informed. The Metropolitan delivers all relevant information and documents to the person appointed by the Dicastery.</a:t>
            </a:r>
          </a:p>
          <a:p>
            <a:pPr algn="just"/>
            <a:r>
              <a:rPr lang="en-US" dirty="0"/>
              <a:t>§2. In the case referred to in the previous paragraph, the following provisions relating to the Metropolitan apply to the person charged with conducting the investigation.</a:t>
            </a:r>
            <a:endParaRPr lang="en-MT" dirty="0"/>
          </a:p>
        </p:txBody>
      </p:sp>
    </p:spTree>
    <p:extLst>
      <p:ext uri="{BB962C8B-B14F-4D97-AF65-F5344CB8AC3E}">
        <p14:creationId xmlns:p14="http://schemas.microsoft.com/office/powerpoint/2010/main" val="18976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12 – Carrying out the investigation 1/2</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912060"/>
          </a:xfrm>
        </p:spPr>
        <p:txBody>
          <a:bodyPr>
            <a:normAutofit fontScale="85000" lnSpcReduction="20000"/>
          </a:bodyPr>
          <a:lstStyle/>
          <a:p>
            <a:pPr algn="just"/>
            <a:r>
              <a:rPr lang="en-US" dirty="0"/>
              <a:t>§1. Once he has been appointed by the competent Dicastery and acting in compliance with the instructions received, the Metropolitan, either personally or through one or more suitable persons:</a:t>
            </a:r>
          </a:p>
          <a:p>
            <a:pPr lvl="1" algn="just"/>
            <a:r>
              <a:rPr lang="en-US" dirty="0"/>
              <a:t>a) collects relevant information regarding the facts;</a:t>
            </a:r>
          </a:p>
          <a:p>
            <a:pPr lvl="1" algn="just"/>
            <a:r>
              <a:rPr lang="en-US" dirty="0"/>
              <a:t>b) accesses the information and documents necessary for the purpose of the investigation kept in the archives of ecclesiastical offices;</a:t>
            </a:r>
          </a:p>
          <a:p>
            <a:pPr lvl="1" algn="just"/>
            <a:r>
              <a:rPr lang="en-US" dirty="0"/>
              <a:t>c) obtains the cooperation of other Ordinaries or Hierarchs whenever necessary;</a:t>
            </a:r>
          </a:p>
          <a:p>
            <a:pPr lvl="1" algn="just"/>
            <a:r>
              <a:rPr lang="en-US" dirty="0"/>
              <a:t>d) requests information from individuals and institutions, including civil institutions, that are able to provide useful elements for the investigation.</a:t>
            </a:r>
          </a:p>
          <a:p>
            <a:pPr algn="just"/>
            <a:r>
              <a:rPr lang="en-US" dirty="0"/>
              <a:t>§2. If it is necessary to hear from a minor or a vulnerable person, the Metropolitan shall adopt appropriate procedures, which take into account their status.</a:t>
            </a:r>
          </a:p>
          <a:p>
            <a:pPr algn="just"/>
            <a:r>
              <a:rPr lang="en-US" dirty="0"/>
              <a:t>§3. In the event that there are well-founded motives to conclude that information or documents concerning the investigation </a:t>
            </a:r>
            <a:r>
              <a:rPr lang="en-US" b="1" dirty="0"/>
              <a:t>are at risk of being removed or destroyed</a:t>
            </a:r>
            <a:r>
              <a:rPr lang="en-US" dirty="0"/>
              <a:t>, the Metropolitan shall take the necessary measures for their preservation.</a:t>
            </a:r>
            <a:endParaRPr lang="en-MT" dirty="0"/>
          </a:p>
        </p:txBody>
      </p:sp>
    </p:spTree>
    <p:extLst>
      <p:ext uri="{BB962C8B-B14F-4D97-AF65-F5344CB8AC3E}">
        <p14:creationId xmlns:p14="http://schemas.microsoft.com/office/powerpoint/2010/main" val="20494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12 – Carrying out the investigation 2/2</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460704"/>
            <a:ext cx="11016916" cy="4196767"/>
          </a:xfrm>
        </p:spPr>
        <p:txBody>
          <a:bodyPr>
            <a:normAutofit fontScale="70000" lnSpcReduction="20000"/>
          </a:bodyPr>
          <a:lstStyle/>
          <a:p>
            <a:pPr algn="just"/>
            <a:r>
              <a:rPr lang="en-US" dirty="0"/>
              <a:t>§4. Even when making use of other persons, the </a:t>
            </a:r>
            <a:r>
              <a:rPr lang="en-US" b="1" dirty="0"/>
              <a:t>Metropolitan nevertheless remains responsible for the direction and conduct of the investigation</a:t>
            </a:r>
            <a:r>
              <a:rPr lang="en-US" dirty="0"/>
              <a:t>, as well as for the timely execution of the instructions referred to in article 10 §2.</a:t>
            </a:r>
          </a:p>
          <a:p>
            <a:pPr algn="just"/>
            <a:r>
              <a:rPr lang="en-US" dirty="0"/>
              <a:t>§5. The Metropolitan shall be assisted by a </a:t>
            </a:r>
            <a:r>
              <a:rPr lang="en-US" b="1" dirty="0"/>
              <a:t>notary</a:t>
            </a:r>
            <a:r>
              <a:rPr lang="en-US" dirty="0"/>
              <a:t> freely appointed pursuant to canons 483 §2 CIC and 253 §2 CCEO.</a:t>
            </a:r>
          </a:p>
          <a:p>
            <a:pPr algn="just"/>
            <a:r>
              <a:rPr lang="en-US" dirty="0"/>
              <a:t>§6. The Metropolitan is required to act </a:t>
            </a:r>
            <a:r>
              <a:rPr lang="en-US" b="1" dirty="0"/>
              <a:t>impartially</a:t>
            </a:r>
            <a:r>
              <a:rPr lang="en-US" dirty="0"/>
              <a:t> and </a:t>
            </a:r>
            <a:r>
              <a:rPr lang="en-US" b="1" dirty="0"/>
              <a:t>free of conflicts of interest</a:t>
            </a:r>
            <a:r>
              <a:rPr lang="en-US" dirty="0"/>
              <a:t>. If he considers himself to be in a conflict of interest or is unable to maintain the necessary impartiality to guarantee the integrity of the investigation, he is </a:t>
            </a:r>
            <a:r>
              <a:rPr lang="en-US" b="1" dirty="0"/>
              <a:t>obliged to recuse himself</a:t>
            </a:r>
            <a:r>
              <a:rPr lang="en-US" dirty="0"/>
              <a:t> and </a:t>
            </a:r>
            <a:r>
              <a:rPr lang="en-US" b="1" dirty="0"/>
              <a:t>report the circumstance </a:t>
            </a:r>
            <a:r>
              <a:rPr lang="en-US" dirty="0"/>
              <a:t>to the competent Dicastery.</a:t>
            </a:r>
          </a:p>
          <a:p>
            <a:pPr algn="just"/>
            <a:r>
              <a:rPr lang="en-US" dirty="0"/>
              <a:t>§7. The person under investigation enjoys the </a:t>
            </a:r>
            <a:r>
              <a:rPr lang="en-US" b="1" dirty="0"/>
              <a:t>presumption of innocence</a:t>
            </a:r>
            <a:r>
              <a:rPr lang="en-US" dirty="0"/>
              <a:t>.</a:t>
            </a:r>
          </a:p>
          <a:p>
            <a:pPr algn="just"/>
            <a:r>
              <a:rPr lang="en-US" dirty="0"/>
              <a:t>§ 8. The Metropolitan, if requested by the competent Dicastery, </a:t>
            </a:r>
            <a:r>
              <a:rPr lang="en-US" b="1" dirty="0"/>
              <a:t>informs the person </a:t>
            </a:r>
            <a:r>
              <a:rPr lang="en-US" dirty="0"/>
              <a:t>of the investigation concerning him/her, </a:t>
            </a:r>
            <a:r>
              <a:rPr lang="en-US" b="1" dirty="0"/>
              <a:t>hears his/her account of the facts </a:t>
            </a:r>
            <a:r>
              <a:rPr lang="en-US" dirty="0"/>
              <a:t>and invites him/her to present a </a:t>
            </a:r>
            <a:r>
              <a:rPr lang="en-US" b="1" dirty="0"/>
              <a:t>brief in </a:t>
            </a:r>
            <a:r>
              <a:rPr lang="en-US" b="1" dirty="0" err="1"/>
              <a:t>defence</a:t>
            </a:r>
            <a:r>
              <a:rPr lang="en-US" dirty="0"/>
              <a:t>. In such cases, the investigated person may be assisted by </a:t>
            </a:r>
            <a:r>
              <a:rPr lang="en-US" b="1" dirty="0"/>
              <a:t>legal counsel</a:t>
            </a:r>
            <a:r>
              <a:rPr lang="en-US" dirty="0"/>
              <a:t>.</a:t>
            </a:r>
          </a:p>
          <a:p>
            <a:pPr algn="just"/>
            <a:r>
              <a:rPr lang="en-US" dirty="0"/>
              <a:t>§9. Every </a:t>
            </a:r>
            <a:r>
              <a:rPr lang="en-US" b="1" dirty="0"/>
              <a:t>thirty days</a:t>
            </a:r>
            <a:r>
              <a:rPr lang="en-US" dirty="0"/>
              <a:t>, the Metropolitan sends a </a:t>
            </a:r>
            <a:r>
              <a:rPr lang="en-US" b="1" dirty="0"/>
              <a:t>status report </a:t>
            </a:r>
            <a:r>
              <a:rPr lang="en-US" dirty="0"/>
              <a:t>on the state of the investigation to the competent Dicastery.</a:t>
            </a:r>
            <a:endParaRPr lang="en-MT" dirty="0"/>
          </a:p>
        </p:txBody>
      </p:sp>
      <p:sp>
        <p:nvSpPr>
          <p:cNvPr id="5" name="Rectangle: Rounded Corners 4">
            <a:extLst>
              <a:ext uri="{FF2B5EF4-FFF2-40B4-BE49-F238E27FC236}">
                <a16:creationId xmlns:a16="http://schemas.microsoft.com/office/drawing/2014/main" id="{B0B66150-5BE0-4EC0-B58B-078D6FF2A8C4}"/>
              </a:ext>
            </a:extLst>
          </p:cNvPr>
          <p:cNvSpPr/>
          <p:nvPr/>
        </p:nvSpPr>
        <p:spPr>
          <a:xfrm>
            <a:off x="5646821" y="2075693"/>
            <a:ext cx="6272463" cy="1543553"/>
          </a:xfrm>
          <a:prstGeom prst="roundRect">
            <a:avLst>
              <a:gd name="adj" fmla="val 42278"/>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0" dirty="0">
                <a:solidFill>
                  <a:schemeClr val="tx1"/>
                </a:solidFill>
                <a:effectLst/>
                <a:latin typeface="+mj-lt"/>
              </a:rPr>
              <a:t>Can</a:t>
            </a:r>
            <a:r>
              <a:rPr lang="en-US" dirty="0">
                <a:solidFill>
                  <a:schemeClr val="tx1"/>
                </a:solidFill>
                <a:latin typeface="+mj-lt"/>
              </a:rPr>
              <a:t>. 483 §</a:t>
            </a:r>
            <a:r>
              <a:rPr lang="en-US" sz="1800" i="0" dirty="0">
                <a:solidFill>
                  <a:schemeClr val="tx1"/>
                </a:solidFill>
                <a:effectLst/>
                <a:latin typeface="+mj-lt"/>
              </a:rPr>
              <a:t>2 The </a:t>
            </a:r>
            <a:r>
              <a:rPr lang="en-US" sz="1800" i="0" dirty="0">
                <a:solidFill>
                  <a:schemeClr val="tx1"/>
                </a:solidFill>
                <a:effectLst/>
                <a:latin typeface="+mj-lt"/>
                <a:hlinkClick r:id="rId2">
                  <a:extLst>
                    <a:ext uri="{A12FA001-AC4F-418D-AE19-62706E023703}">
                      <ahyp:hlinkClr xmlns:ahyp="http://schemas.microsoft.com/office/drawing/2018/hyperlinkcolor" val="tx"/>
                    </a:ext>
                  </a:extLst>
                </a:hlinkClick>
              </a:rPr>
              <a:t>chancellor</a:t>
            </a:r>
            <a:r>
              <a:rPr lang="en-US" sz="1800" i="0" dirty="0">
                <a:solidFill>
                  <a:schemeClr val="tx1"/>
                </a:solidFill>
                <a:effectLst/>
                <a:latin typeface="+mj-lt"/>
              </a:rPr>
              <a:t> and </a:t>
            </a:r>
            <a:r>
              <a:rPr lang="en-US" sz="1800" i="0" dirty="0">
                <a:solidFill>
                  <a:schemeClr val="tx1"/>
                </a:solidFill>
                <a:effectLst/>
                <a:latin typeface="+mj-lt"/>
                <a:hlinkClick r:id="rId3">
                  <a:extLst>
                    <a:ext uri="{A12FA001-AC4F-418D-AE19-62706E023703}">
                      <ahyp:hlinkClr xmlns:ahyp="http://schemas.microsoft.com/office/drawing/2018/hyperlinkcolor" val="tx"/>
                    </a:ext>
                  </a:extLst>
                </a:hlinkClick>
              </a:rPr>
              <a:t>notaries</a:t>
            </a:r>
            <a:r>
              <a:rPr lang="en-US" sz="1800" i="0" dirty="0">
                <a:solidFill>
                  <a:schemeClr val="tx1"/>
                </a:solidFill>
                <a:effectLst/>
                <a:latin typeface="+mj-lt"/>
              </a:rPr>
              <a:t> must be of </a:t>
            </a:r>
            <a:r>
              <a:rPr lang="en-US" sz="1800" i="0" dirty="0">
                <a:solidFill>
                  <a:schemeClr val="tx1"/>
                </a:solidFill>
                <a:effectLst/>
                <a:latin typeface="+mj-lt"/>
                <a:hlinkClick r:id="rId4">
                  <a:extLst>
                    <a:ext uri="{A12FA001-AC4F-418D-AE19-62706E023703}">
                      <ahyp:hlinkClr xmlns:ahyp="http://schemas.microsoft.com/office/drawing/2018/hyperlinkcolor" val="tx"/>
                    </a:ext>
                  </a:extLst>
                </a:hlinkClick>
              </a:rPr>
              <a:t>unimpaired</a:t>
            </a:r>
            <a:r>
              <a:rPr lang="en-US" sz="1800" i="0" dirty="0">
                <a:solidFill>
                  <a:schemeClr val="tx1"/>
                </a:solidFill>
                <a:effectLst/>
                <a:latin typeface="+mj-lt"/>
              </a:rPr>
              <a:t> </a:t>
            </a:r>
            <a:r>
              <a:rPr lang="en-US" sz="1800" i="0" dirty="0">
                <a:solidFill>
                  <a:schemeClr val="tx1"/>
                </a:solidFill>
                <a:effectLst/>
                <a:latin typeface="+mj-lt"/>
                <a:hlinkClick r:id="rId5">
                  <a:extLst>
                    <a:ext uri="{A12FA001-AC4F-418D-AE19-62706E023703}">
                      <ahyp:hlinkClr xmlns:ahyp="http://schemas.microsoft.com/office/drawing/2018/hyperlinkcolor" val="tx"/>
                    </a:ext>
                  </a:extLst>
                </a:hlinkClick>
              </a:rPr>
              <a:t>reputation</a:t>
            </a:r>
            <a:r>
              <a:rPr lang="en-US" sz="1800" i="0" dirty="0">
                <a:solidFill>
                  <a:schemeClr val="tx1"/>
                </a:solidFill>
                <a:effectLst/>
                <a:latin typeface="+mj-lt"/>
              </a:rPr>
              <a:t> and above all </a:t>
            </a:r>
            <a:r>
              <a:rPr lang="en-US" sz="1800" i="0" dirty="0">
                <a:solidFill>
                  <a:schemeClr val="tx1"/>
                </a:solidFill>
                <a:effectLst/>
                <a:latin typeface="+mj-lt"/>
                <a:hlinkClick r:id="rId6">
                  <a:extLst>
                    <a:ext uri="{A12FA001-AC4F-418D-AE19-62706E023703}">
                      <ahyp:hlinkClr xmlns:ahyp="http://schemas.microsoft.com/office/drawing/2018/hyperlinkcolor" val="tx"/>
                    </a:ext>
                  </a:extLst>
                </a:hlinkClick>
              </a:rPr>
              <a:t>suspicion</a:t>
            </a:r>
            <a:r>
              <a:rPr lang="en-US" sz="1800" i="0" dirty="0">
                <a:solidFill>
                  <a:schemeClr val="tx1"/>
                </a:solidFill>
                <a:effectLst/>
                <a:latin typeface="+mj-lt"/>
              </a:rPr>
              <a:t>. In </a:t>
            </a:r>
            <a:r>
              <a:rPr lang="en-US" sz="1800" i="0" dirty="0">
                <a:solidFill>
                  <a:schemeClr val="tx1"/>
                </a:solidFill>
                <a:effectLst/>
                <a:latin typeface="+mj-lt"/>
                <a:hlinkClick r:id="rId7">
                  <a:extLst>
                    <a:ext uri="{A12FA001-AC4F-418D-AE19-62706E023703}">
                      <ahyp:hlinkClr xmlns:ahyp="http://schemas.microsoft.com/office/drawing/2018/hyperlinkcolor" val="tx"/>
                    </a:ext>
                  </a:extLst>
                </a:hlinkClick>
              </a:rPr>
              <a:t>cases</a:t>
            </a:r>
            <a:r>
              <a:rPr lang="en-US" sz="1800" i="0" dirty="0">
                <a:solidFill>
                  <a:schemeClr val="tx1"/>
                </a:solidFill>
                <a:effectLst/>
                <a:latin typeface="+mj-lt"/>
              </a:rPr>
              <a:t> in which the </a:t>
            </a:r>
            <a:r>
              <a:rPr lang="en-US" sz="1800" i="0" dirty="0">
                <a:solidFill>
                  <a:schemeClr val="tx1"/>
                </a:solidFill>
                <a:effectLst/>
                <a:latin typeface="+mj-lt"/>
                <a:hlinkClick r:id="rId5">
                  <a:extLst>
                    <a:ext uri="{A12FA001-AC4F-418D-AE19-62706E023703}">
                      <ahyp:hlinkClr xmlns:ahyp="http://schemas.microsoft.com/office/drawing/2018/hyperlinkcolor" val="tx"/>
                    </a:ext>
                  </a:extLst>
                </a:hlinkClick>
              </a:rPr>
              <a:t>reputation</a:t>
            </a:r>
            <a:r>
              <a:rPr lang="en-US" sz="1800" i="0" dirty="0">
                <a:solidFill>
                  <a:schemeClr val="tx1"/>
                </a:solidFill>
                <a:effectLst/>
                <a:latin typeface="+mj-lt"/>
              </a:rPr>
              <a:t> of a </a:t>
            </a:r>
            <a:r>
              <a:rPr lang="en-US" sz="1800" i="0" dirty="0">
                <a:solidFill>
                  <a:schemeClr val="tx1"/>
                </a:solidFill>
                <a:effectLst/>
                <a:latin typeface="+mj-lt"/>
                <a:hlinkClick r:id="rId8">
                  <a:extLst>
                    <a:ext uri="{A12FA001-AC4F-418D-AE19-62706E023703}">
                      <ahyp:hlinkClr xmlns:ahyp="http://schemas.microsoft.com/office/drawing/2018/hyperlinkcolor" val="tx"/>
                    </a:ext>
                  </a:extLst>
                </a:hlinkClick>
              </a:rPr>
              <a:t>priest</a:t>
            </a:r>
            <a:r>
              <a:rPr lang="en-US" sz="1800" i="0" dirty="0">
                <a:solidFill>
                  <a:schemeClr val="tx1"/>
                </a:solidFill>
                <a:effectLst/>
                <a:latin typeface="+mj-lt"/>
              </a:rPr>
              <a:t> can be </a:t>
            </a:r>
            <a:r>
              <a:rPr lang="en-US" sz="1800" i="0" dirty="0">
                <a:solidFill>
                  <a:schemeClr val="tx1"/>
                </a:solidFill>
                <a:effectLst/>
                <a:latin typeface="+mj-lt"/>
                <a:hlinkClick r:id="rId9">
                  <a:extLst>
                    <a:ext uri="{A12FA001-AC4F-418D-AE19-62706E023703}">
                      <ahyp:hlinkClr xmlns:ahyp="http://schemas.microsoft.com/office/drawing/2018/hyperlinkcolor" val="tx"/>
                    </a:ext>
                  </a:extLst>
                </a:hlinkClick>
              </a:rPr>
              <a:t>called</a:t>
            </a:r>
            <a:r>
              <a:rPr lang="en-US" sz="1800" i="0" dirty="0">
                <a:solidFill>
                  <a:schemeClr val="tx1"/>
                </a:solidFill>
                <a:effectLst/>
                <a:latin typeface="+mj-lt"/>
              </a:rPr>
              <a:t> into </a:t>
            </a:r>
            <a:r>
              <a:rPr lang="en-US" sz="1800" i="0" dirty="0">
                <a:solidFill>
                  <a:schemeClr val="tx1"/>
                </a:solidFill>
                <a:effectLst/>
                <a:latin typeface="+mj-lt"/>
                <a:hlinkClick r:id="rId10">
                  <a:extLst>
                    <a:ext uri="{A12FA001-AC4F-418D-AE19-62706E023703}">
                      <ahyp:hlinkClr xmlns:ahyp="http://schemas.microsoft.com/office/drawing/2018/hyperlinkcolor" val="tx"/>
                    </a:ext>
                  </a:extLst>
                </a:hlinkClick>
              </a:rPr>
              <a:t>question</a:t>
            </a:r>
            <a:r>
              <a:rPr lang="en-US" sz="1800" i="0" dirty="0">
                <a:solidFill>
                  <a:schemeClr val="tx1"/>
                </a:solidFill>
                <a:effectLst/>
                <a:latin typeface="+mj-lt"/>
              </a:rPr>
              <a:t>, the </a:t>
            </a:r>
            <a:r>
              <a:rPr lang="en-US" sz="1800" i="0" dirty="0">
                <a:solidFill>
                  <a:schemeClr val="tx1"/>
                </a:solidFill>
                <a:effectLst/>
                <a:latin typeface="+mj-lt"/>
                <a:hlinkClick r:id="rId11">
                  <a:extLst>
                    <a:ext uri="{A12FA001-AC4F-418D-AE19-62706E023703}">
                      <ahyp:hlinkClr xmlns:ahyp="http://schemas.microsoft.com/office/drawing/2018/hyperlinkcolor" val="tx"/>
                    </a:ext>
                  </a:extLst>
                </a:hlinkClick>
              </a:rPr>
              <a:t>notary</a:t>
            </a:r>
            <a:r>
              <a:rPr lang="en-US" sz="1800" i="0" dirty="0">
                <a:solidFill>
                  <a:schemeClr val="tx1"/>
                </a:solidFill>
                <a:effectLst/>
                <a:latin typeface="+mj-lt"/>
              </a:rPr>
              <a:t> must be a </a:t>
            </a:r>
            <a:r>
              <a:rPr lang="en-US" sz="1800" i="0" dirty="0">
                <a:solidFill>
                  <a:schemeClr val="tx1"/>
                </a:solidFill>
                <a:effectLst/>
                <a:latin typeface="+mj-lt"/>
                <a:hlinkClick r:id="rId8">
                  <a:extLst>
                    <a:ext uri="{A12FA001-AC4F-418D-AE19-62706E023703}">
                      <ahyp:hlinkClr xmlns:ahyp="http://schemas.microsoft.com/office/drawing/2018/hyperlinkcolor" val="tx"/>
                    </a:ext>
                  </a:extLst>
                </a:hlinkClick>
              </a:rPr>
              <a:t>priest</a:t>
            </a:r>
            <a:r>
              <a:rPr lang="en-US" sz="1800" i="0" dirty="0">
                <a:solidFill>
                  <a:schemeClr val="tx1"/>
                </a:solidFill>
                <a:effectLst/>
                <a:latin typeface="+mj-lt"/>
              </a:rPr>
              <a:t>.</a:t>
            </a:r>
            <a:endParaRPr lang="en-MT" sz="1800" dirty="0">
              <a:solidFill>
                <a:schemeClr val="tx1"/>
              </a:solidFill>
              <a:latin typeface="+mj-lt"/>
            </a:endParaRPr>
          </a:p>
        </p:txBody>
      </p:sp>
    </p:spTree>
    <p:extLst>
      <p:ext uri="{BB962C8B-B14F-4D97-AF65-F5344CB8AC3E}">
        <p14:creationId xmlns:p14="http://schemas.microsoft.com/office/powerpoint/2010/main" val="333225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13 – Involvement of qualified persons</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565736"/>
          </a:xfrm>
        </p:spPr>
        <p:txBody>
          <a:bodyPr>
            <a:normAutofit fontScale="77500" lnSpcReduction="20000"/>
          </a:bodyPr>
          <a:lstStyle/>
          <a:p>
            <a:pPr algn="just"/>
            <a:r>
              <a:rPr lang="en-US" dirty="0"/>
              <a:t>§1. In accordance with any eventual directives of the Episcopal Conference, of the Synod of Bishops or of the Council of Hierarchs regarding how to assist the Metropolitan in conducting the investigation, the Bishops of the respective Province, individually or together, may establish lists of qualified persons from which the Metropolitan may choose those most suitable to assist in the investigation, according to the needs of the individual case and, in particular, taking into account the cooperation that can be offered by the lay faithful pursuant to canons 228 CIC and 408 CCEO.</a:t>
            </a:r>
          </a:p>
          <a:p>
            <a:pPr algn="just"/>
            <a:r>
              <a:rPr lang="en-US" dirty="0"/>
              <a:t>§2. The Metropolitan, however, is free to choose other equally qualified persons.</a:t>
            </a:r>
          </a:p>
          <a:p>
            <a:pPr algn="just"/>
            <a:r>
              <a:rPr lang="en-US" dirty="0"/>
              <a:t>§3. Any person assisting the Metropolitan in the investigation is required to act </a:t>
            </a:r>
            <a:r>
              <a:rPr lang="en-US" b="1" dirty="0"/>
              <a:t>impartially</a:t>
            </a:r>
            <a:r>
              <a:rPr lang="en-US" dirty="0"/>
              <a:t> and </a:t>
            </a:r>
            <a:r>
              <a:rPr lang="en-US" b="1" dirty="0"/>
              <a:t>must be free of conflicts of interest</a:t>
            </a:r>
            <a:r>
              <a:rPr lang="en-US" dirty="0"/>
              <a:t>. If he considers himself to be in a conflict of interest or be unable to maintain the necessary impartiality required to guarantee the integrity of the investigation, he is obliged to recuse himself and report the circumstances to the Metropolitan.</a:t>
            </a:r>
          </a:p>
          <a:p>
            <a:pPr algn="just"/>
            <a:r>
              <a:rPr lang="en-US" dirty="0"/>
              <a:t>§4. The persons assisting the Metropolitan shall take an </a:t>
            </a:r>
            <a:r>
              <a:rPr lang="en-US" b="1" dirty="0"/>
              <a:t>oath</a:t>
            </a:r>
            <a:r>
              <a:rPr lang="en-US" dirty="0"/>
              <a:t> to fulfil their charge properly.</a:t>
            </a:r>
            <a:endParaRPr lang="en-MT" dirty="0"/>
          </a:p>
        </p:txBody>
      </p:sp>
      <p:sp>
        <p:nvSpPr>
          <p:cNvPr id="5" name="Rectangle: Rounded Corners 4">
            <a:extLst>
              <a:ext uri="{FF2B5EF4-FFF2-40B4-BE49-F238E27FC236}">
                <a16:creationId xmlns:a16="http://schemas.microsoft.com/office/drawing/2014/main" id="{ECEB4996-B713-41ED-AFBA-D020CDB11CC3}"/>
              </a:ext>
            </a:extLst>
          </p:cNvPr>
          <p:cNvSpPr/>
          <p:nvPr/>
        </p:nvSpPr>
        <p:spPr>
          <a:xfrm>
            <a:off x="838200" y="1883188"/>
            <a:ext cx="10924674" cy="1902749"/>
          </a:xfrm>
          <a:prstGeom prst="roundRect">
            <a:avLst>
              <a:gd name="adj" fmla="val 42278"/>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Can. 228 §1. Lay persons who are found suitable are qualified to be admitted by the sacred pastors to those ecclesiastical offices and functions which they are able to exercise according to the precepts of the law.</a:t>
            </a:r>
          </a:p>
          <a:p>
            <a:pPr algn="ctr"/>
            <a:endParaRPr lang="en-US" dirty="0">
              <a:solidFill>
                <a:schemeClr val="tx1"/>
              </a:solidFill>
              <a:latin typeface="+mj-lt"/>
            </a:endParaRPr>
          </a:p>
          <a:p>
            <a:pPr algn="ctr"/>
            <a:r>
              <a:rPr lang="en-US" dirty="0">
                <a:solidFill>
                  <a:schemeClr val="tx1"/>
                </a:solidFill>
                <a:latin typeface="+mj-lt"/>
              </a:rPr>
              <a:t>§2. Lay persons who excel in necessary knowledge, prudence, and integrity are qualified to assist the pastors of the Church as experts and advisors, even in councils according to the norm of law.</a:t>
            </a:r>
            <a:endParaRPr lang="en-MT" sz="1800" dirty="0">
              <a:solidFill>
                <a:schemeClr val="tx1"/>
              </a:solidFill>
              <a:latin typeface="+mj-lt"/>
            </a:endParaRPr>
          </a:p>
        </p:txBody>
      </p:sp>
    </p:spTree>
    <p:extLst>
      <p:ext uri="{BB962C8B-B14F-4D97-AF65-F5344CB8AC3E}">
        <p14:creationId xmlns:p14="http://schemas.microsoft.com/office/powerpoint/2010/main" val="35875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14 – Duration of the Investigation</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1934831"/>
          </a:xfrm>
        </p:spPr>
        <p:txBody>
          <a:bodyPr>
            <a:normAutofit lnSpcReduction="10000"/>
          </a:bodyPr>
          <a:lstStyle/>
          <a:p>
            <a:pPr algn="just"/>
            <a:r>
              <a:rPr lang="en-US" dirty="0"/>
              <a:t>§1. The investigation is to be completed within the term of </a:t>
            </a:r>
            <a:r>
              <a:rPr lang="en-US" b="1" dirty="0"/>
              <a:t>ninety days</a:t>
            </a:r>
            <a:r>
              <a:rPr lang="en-US" dirty="0"/>
              <a:t> or within a term otherwise provided for by the instructions referred to in article 10 §2.</a:t>
            </a:r>
          </a:p>
          <a:p>
            <a:pPr algn="just"/>
            <a:r>
              <a:rPr lang="en-US" dirty="0"/>
              <a:t>§2. Where there are just reasons, the Metropolitan may request that the competent </a:t>
            </a:r>
            <a:r>
              <a:rPr lang="en-US" b="1" dirty="0"/>
              <a:t>Dicastery extend the term</a:t>
            </a:r>
            <a:r>
              <a:rPr lang="en-US" dirty="0"/>
              <a:t>.</a:t>
            </a:r>
            <a:endParaRPr lang="en-MT" dirty="0"/>
          </a:p>
        </p:txBody>
      </p:sp>
      <p:sp>
        <p:nvSpPr>
          <p:cNvPr id="6" name="Title 1">
            <a:extLst>
              <a:ext uri="{FF2B5EF4-FFF2-40B4-BE49-F238E27FC236}">
                <a16:creationId xmlns:a16="http://schemas.microsoft.com/office/drawing/2014/main" id="{145446B3-F7AB-4BC6-A9C6-469C9C1F7CD2}"/>
              </a:ext>
            </a:extLst>
          </p:cNvPr>
          <p:cNvSpPr txBox="1">
            <a:spLocks/>
          </p:cNvSpPr>
          <p:nvPr/>
        </p:nvSpPr>
        <p:spPr>
          <a:xfrm>
            <a:off x="733926" y="4058653"/>
            <a:ext cx="9356558" cy="8823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Art. 15 – Precautionary Measures</a:t>
            </a:r>
            <a:endParaRPr lang="en-MT" sz="4000" dirty="0"/>
          </a:p>
        </p:txBody>
      </p:sp>
      <p:sp>
        <p:nvSpPr>
          <p:cNvPr id="7" name="Content Placeholder 2">
            <a:extLst>
              <a:ext uri="{FF2B5EF4-FFF2-40B4-BE49-F238E27FC236}">
                <a16:creationId xmlns:a16="http://schemas.microsoft.com/office/drawing/2014/main" id="{5123077B-FC6A-464A-A5B6-2248AFA14047}"/>
              </a:ext>
            </a:extLst>
          </p:cNvPr>
          <p:cNvSpPr txBox="1">
            <a:spLocks/>
          </p:cNvSpPr>
          <p:nvPr/>
        </p:nvSpPr>
        <p:spPr>
          <a:xfrm>
            <a:off x="733926" y="4940968"/>
            <a:ext cx="10515600" cy="1934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Should the facts or circumstances require it, the Metropolitan shall propose to the competent Dicastery the adoption of provisions or appropriate precautionary measures with regard to the person under investigation.</a:t>
            </a:r>
          </a:p>
          <a:p>
            <a:pPr algn="just"/>
            <a:endParaRPr lang="en-US" dirty="0"/>
          </a:p>
        </p:txBody>
      </p:sp>
    </p:spTree>
    <p:extLst>
      <p:ext uri="{BB962C8B-B14F-4D97-AF65-F5344CB8AC3E}">
        <p14:creationId xmlns:p14="http://schemas.microsoft.com/office/powerpoint/2010/main" val="27980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16 – Establishment of a fund</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565736"/>
          </a:xfrm>
        </p:spPr>
        <p:txBody>
          <a:bodyPr>
            <a:normAutofit/>
          </a:bodyPr>
          <a:lstStyle/>
          <a:p>
            <a:pPr algn="just"/>
            <a:r>
              <a:rPr lang="en-US" dirty="0"/>
              <a:t>§1. Ecclesiastical Provinces, Episcopal Conferences, Synods of Bishops and Councils of Hierarchs may create a fund, to be established according to the norms of canons 116 and 1303 §1, 1° CIC and 1047 CCEO and administered according to the norms of canon law, whose purpose is to sustain the costs of the investigations.</a:t>
            </a:r>
          </a:p>
          <a:p>
            <a:pPr algn="just"/>
            <a:r>
              <a:rPr lang="en-US" dirty="0"/>
              <a:t>§2. At the request of the appointed Metropolitan, the funds necessary for the purpose of the investigation are made available to him by the administrator of the fund; the </a:t>
            </a:r>
            <a:r>
              <a:rPr lang="en-US" b="1" dirty="0"/>
              <a:t>Metropolitan remain duty-bound to present an account to the administrator at the conclusion of the investigation</a:t>
            </a:r>
            <a:r>
              <a:rPr lang="en-US" dirty="0"/>
              <a:t>.</a:t>
            </a:r>
            <a:endParaRPr lang="en-MT" dirty="0"/>
          </a:p>
        </p:txBody>
      </p:sp>
      <p:sp>
        <p:nvSpPr>
          <p:cNvPr id="6" name="Rectangle: Rounded Corners 5">
            <a:extLst>
              <a:ext uri="{FF2B5EF4-FFF2-40B4-BE49-F238E27FC236}">
                <a16:creationId xmlns:a16="http://schemas.microsoft.com/office/drawing/2014/main" id="{DCDCFBA0-BD4C-40EC-B0D8-481A34F6F493}"/>
              </a:ext>
            </a:extLst>
          </p:cNvPr>
          <p:cNvSpPr/>
          <p:nvPr/>
        </p:nvSpPr>
        <p:spPr>
          <a:xfrm>
            <a:off x="1802732" y="2123822"/>
            <a:ext cx="8586536" cy="1132727"/>
          </a:xfrm>
          <a:prstGeom prst="roundRect">
            <a:avLst>
              <a:gd name="adj" fmla="val 42278"/>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Can. 1303 §1. In law, the term pious foundations includes:</a:t>
            </a:r>
          </a:p>
          <a:p>
            <a:pPr algn="ctr"/>
            <a:r>
              <a:rPr lang="en-US" dirty="0">
                <a:solidFill>
                  <a:schemeClr val="tx1"/>
                </a:solidFill>
                <a:latin typeface="+mj-lt"/>
              </a:rPr>
              <a:t>1/ autonomous pious foundations, that is, aggregates of things (universitates rerum) destined for the purposes mentioned in ⇒ can. 114, §2 and erected as a juridic person by competent ecclesiastical authority;</a:t>
            </a:r>
          </a:p>
        </p:txBody>
      </p:sp>
      <p:sp>
        <p:nvSpPr>
          <p:cNvPr id="7" name="Rectangle: Rounded Corners 6">
            <a:extLst>
              <a:ext uri="{FF2B5EF4-FFF2-40B4-BE49-F238E27FC236}">
                <a16:creationId xmlns:a16="http://schemas.microsoft.com/office/drawing/2014/main" id="{85C096A9-8C0A-474D-BE10-D6D446305E30}"/>
              </a:ext>
            </a:extLst>
          </p:cNvPr>
          <p:cNvSpPr/>
          <p:nvPr/>
        </p:nvSpPr>
        <p:spPr>
          <a:xfrm>
            <a:off x="4555958" y="208165"/>
            <a:ext cx="6980320" cy="1132727"/>
          </a:xfrm>
          <a:prstGeom prst="roundRect">
            <a:avLst>
              <a:gd name="adj" fmla="val 42278"/>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Can. 114 §2. §2. The purposes mentioned in §1 are understood as those which pertain to works of </a:t>
            </a:r>
            <a:r>
              <a:rPr lang="en-US" b="1" dirty="0">
                <a:solidFill>
                  <a:schemeClr val="tx1"/>
                </a:solidFill>
                <a:latin typeface="+mj-lt"/>
              </a:rPr>
              <a:t>piety</a:t>
            </a:r>
            <a:r>
              <a:rPr lang="en-US" dirty="0">
                <a:solidFill>
                  <a:schemeClr val="tx1"/>
                </a:solidFill>
                <a:latin typeface="+mj-lt"/>
              </a:rPr>
              <a:t>, of the </a:t>
            </a:r>
            <a:r>
              <a:rPr lang="en-US" b="1" dirty="0">
                <a:solidFill>
                  <a:schemeClr val="tx1"/>
                </a:solidFill>
                <a:latin typeface="+mj-lt"/>
              </a:rPr>
              <a:t>apostolate</a:t>
            </a:r>
            <a:r>
              <a:rPr lang="en-US" dirty="0">
                <a:solidFill>
                  <a:schemeClr val="tx1"/>
                </a:solidFill>
                <a:latin typeface="+mj-lt"/>
              </a:rPr>
              <a:t>, or of </a:t>
            </a:r>
            <a:r>
              <a:rPr lang="en-US" b="1" dirty="0">
                <a:solidFill>
                  <a:schemeClr val="tx1"/>
                </a:solidFill>
                <a:latin typeface="+mj-lt"/>
              </a:rPr>
              <a:t>charity</a:t>
            </a:r>
            <a:r>
              <a:rPr lang="en-US" dirty="0">
                <a:solidFill>
                  <a:schemeClr val="tx1"/>
                </a:solidFill>
                <a:latin typeface="+mj-lt"/>
              </a:rPr>
              <a:t>, whether </a:t>
            </a:r>
            <a:r>
              <a:rPr lang="en-US" b="1" dirty="0">
                <a:solidFill>
                  <a:schemeClr val="tx1"/>
                </a:solidFill>
                <a:latin typeface="+mj-lt"/>
              </a:rPr>
              <a:t>spiritual</a:t>
            </a:r>
            <a:r>
              <a:rPr lang="en-US" dirty="0">
                <a:solidFill>
                  <a:schemeClr val="tx1"/>
                </a:solidFill>
                <a:latin typeface="+mj-lt"/>
              </a:rPr>
              <a:t> or </a:t>
            </a:r>
            <a:r>
              <a:rPr lang="en-US" b="1" dirty="0">
                <a:solidFill>
                  <a:schemeClr val="tx1"/>
                </a:solidFill>
                <a:latin typeface="+mj-lt"/>
              </a:rPr>
              <a:t>temporal</a:t>
            </a:r>
            <a:r>
              <a:rPr lang="en-US" dirty="0">
                <a:solidFill>
                  <a:schemeClr val="tx1"/>
                </a:solidFill>
                <a:latin typeface="+mj-lt"/>
              </a:rPr>
              <a:t>.</a:t>
            </a:r>
          </a:p>
        </p:txBody>
      </p:sp>
    </p:spTree>
    <p:extLst>
      <p:ext uri="{BB962C8B-B14F-4D97-AF65-F5344CB8AC3E}">
        <p14:creationId xmlns:p14="http://schemas.microsoft.com/office/powerpoint/2010/main" val="127657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A62B-E4FD-4644-8C9A-063159441011}"/>
              </a:ext>
            </a:extLst>
          </p:cNvPr>
          <p:cNvSpPr>
            <a:spLocks noGrp="1"/>
          </p:cNvSpPr>
          <p:nvPr>
            <p:ph type="title"/>
          </p:nvPr>
        </p:nvSpPr>
        <p:spPr/>
        <p:txBody>
          <a:bodyPr/>
          <a:lstStyle/>
          <a:p>
            <a:r>
              <a:rPr lang="en-US" dirty="0"/>
              <a:t>What is </a:t>
            </a:r>
            <a:r>
              <a:rPr lang="en-US" i="1" dirty="0"/>
              <a:t>Vos </a:t>
            </a:r>
            <a:r>
              <a:rPr lang="en-US" i="1" dirty="0" err="1"/>
              <a:t>Estis</a:t>
            </a:r>
            <a:r>
              <a:rPr lang="en-US" i="1" dirty="0"/>
              <a:t> Lux Mundi</a:t>
            </a:r>
            <a:r>
              <a:rPr lang="en-US" dirty="0"/>
              <a:t>?</a:t>
            </a:r>
            <a:endParaRPr lang="en-MT" dirty="0"/>
          </a:p>
        </p:txBody>
      </p:sp>
      <p:sp>
        <p:nvSpPr>
          <p:cNvPr id="3" name="Content Placeholder 2">
            <a:extLst>
              <a:ext uri="{FF2B5EF4-FFF2-40B4-BE49-F238E27FC236}">
                <a16:creationId xmlns:a16="http://schemas.microsoft.com/office/drawing/2014/main" id="{9FDB75AE-8FE4-4852-BBD6-16FBE2462191}"/>
              </a:ext>
            </a:extLst>
          </p:cNvPr>
          <p:cNvSpPr>
            <a:spLocks noGrp="1"/>
          </p:cNvSpPr>
          <p:nvPr>
            <p:ph idx="1"/>
          </p:nvPr>
        </p:nvSpPr>
        <p:spPr>
          <a:xfrm>
            <a:off x="838198" y="1540042"/>
            <a:ext cx="11209423" cy="4952833"/>
          </a:xfrm>
        </p:spPr>
        <p:txBody>
          <a:bodyPr>
            <a:normAutofit fontScale="92500"/>
          </a:bodyPr>
          <a:lstStyle/>
          <a:p>
            <a:r>
              <a:rPr lang="en-US" dirty="0"/>
              <a:t>It is an Apostolic Letter issued in </a:t>
            </a:r>
            <a:r>
              <a:rPr lang="en-US" i="1" dirty="0"/>
              <a:t>Motu Proprio</a:t>
            </a:r>
            <a:r>
              <a:rPr lang="en-US" dirty="0"/>
              <a:t>.</a:t>
            </a:r>
          </a:p>
          <a:p>
            <a:r>
              <a:rPr lang="en-US" dirty="0"/>
              <a:t>VELM was issued by Pope Francis on 7</a:t>
            </a:r>
            <a:r>
              <a:rPr lang="en-US" baseline="30000" dirty="0"/>
              <a:t>th</a:t>
            </a:r>
            <a:r>
              <a:rPr lang="en-US" dirty="0"/>
              <a:t> May 2019.</a:t>
            </a:r>
          </a:p>
          <a:p>
            <a:r>
              <a:rPr lang="en-US" dirty="0"/>
              <a:t>It means “You are the light of the world.” (Mt 5:14)</a:t>
            </a:r>
          </a:p>
          <a:p>
            <a:r>
              <a:rPr lang="en-US" dirty="0"/>
              <a:t>It is divided as per below:</a:t>
            </a:r>
          </a:p>
          <a:p>
            <a:pPr lvl="1"/>
            <a:r>
              <a:rPr lang="en-US" dirty="0"/>
              <a:t>Introduction</a:t>
            </a:r>
          </a:p>
          <a:p>
            <a:pPr lvl="1"/>
            <a:r>
              <a:rPr lang="en-US" dirty="0"/>
              <a:t>Title I: General Provisions (Art. 1 – Art. 5)</a:t>
            </a:r>
          </a:p>
          <a:p>
            <a:pPr lvl="1"/>
            <a:r>
              <a:rPr lang="en-US" dirty="0"/>
              <a:t>Title II: Provisions Concerning Bishops and their Equivalents (Art. 6 –Art. 19)</a:t>
            </a:r>
          </a:p>
          <a:p>
            <a:r>
              <a:rPr lang="en-US" dirty="0"/>
              <a:t>It targets everyone in the Church’s hierarchy: From Lay to Cardinals.</a:t>
            </a:r>
          </a:p>
          <a:p>
            <a:r>
              <a:rPr lang="en-US" dirty="0"/>
              <a:t>It speaks about a ‘conversion of heart’ and  that “he who is greater should become as the lesser and he who is the chief become as the servant” (LG 27)</a:t>
            </a:r>
          </a:p>
          <a:p>
            <a:endParaRPr lang="en-MT" dirty="0"/>
          </a:p>
        </p:txBody>
      </p:sp>
    </p:spTree>
    <p:extLst>
      <p:ext uri="{BB962C8B-B14F-4D97-AF65-F5344CB8AC3E}">
        <p14:creationId xmlns:p14="http://schemas.microsoft.com/office/powerpoint/2010/main" val="398136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sz="3300" dirty="0"/>
              <a:t>Art. 17 – Transmission of the documents and the </a:t>
            </a:r>
            <a:r>
              <a:rPr lang="en-US" sz="3300" i="1" dirty="0" err="1"/>
              <a:t>votum</a:t>
            </a:r>
            <a:endParaRPr lang="en-MT" sz="3300" i="1"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565736"/>
          </a:xfrm>
        </p:spPr>
        <p:txBody>
          <a:bodyPr>
            <a:normAutofit fontScale="92500" lnSpcReduction="10000"/>
          </a:bodyPr>
          <a:lstStyle/>
          <a:p>
            <a:pPr algn="just"/>
            <a:r>
              <a:rPr lang="en-US" dirty="0"/>
              <a:t>§1. Having completed the investigation, the Metropolitan shall transmit the </a:t>
            </a:r>
            <a:r>
              <a:rPr lang="en-US" b="1" dirty="0"/>
              <a:t>acts</a:t>
            </a:r>
            <a:r>
              <a:rPr lang="en-US" dirty="0"/>
              <a:t> to the competent Dicastery, together with his </a:t>
            </a:r>
            <a:r>
              <a:rPr lang="en-US" b="1" i="1" dirty="0" err="1"/>
              <a:t>votum</a:t>
            </a:r>
            <a:r>
              <a:rPr lang="en-US" dirty="0"/>
              <a:t> regarding the </a:t>
            </a:r>
            <a:r>
              <a:rPr lang="en-US" b="1" dirty="0"/>
              <a:t>results</a:t>
            </a:r>
            <a:r>
              <a:rPr lang="en-US" dirty="0"/>
              <a:t> of the investigation and in </a:t>
            </a:r>
            <a:r>
              <a:rPr lang="en-US" b="1" dirty="0"/>
              <a:t>response</a:t>
            </a:r>
            <a:r>
              <a:rPr lang="en-US" dirty="0"/>
              <a:t> to any queries contained in the instructions issued under article 10 §2.</a:t>
            </a:r>
          </a:p>
          <a:p>
            <a:pPr algn="just"/>
            <a:r>
              <a:rPr lang="en-US" dirty="0"/>
              <a:t>§2. </a:t>
            </a:r>
            <a:r>
              <a:rPr lang="en-US" b="1" dirty="0"/>
              <a:t>Unless there are further instructions from the competent Dicastery, the faculties of the Metropolitan cease once the investigation is completed.</a:t>
            </a:r>
          </a:p>
          <a:p>
            <a:pPr algn="just"/>
            <a:r>
              <a:rPr lang="en-US" dirty="0"/>
              <a:t>§3. In compliance with the </a:t>
            </a:r>
            <a:r>
              <a:rPr lang="en-US" b="1" dirty="0"/>
              <a:t>instructions</a:t>
            </a:r>
            <a:r>
              <a:rPr lang="en-US" dirty="0"/>
              <a:t> of the competent Dicastery, the </a:t>
            </a:r>
            <a:r>
              <a:rPr lang="en-US" b="1" dirty="0"/>
              <a:t>Metropolitan</a:t>
            </a:r>
            <a:r>
              <a:rPr lang="en-US" dirty="0"/>
              <a:t>, upon request, </a:t>
            </a:r>
            <a:r>
              <a:rPr lang="en-US" b="1" dirty="0"/>
              <a:t>shall inform the person who has alleged an offence</a:t>
            </a:r>
            <a:r>
              <a:rPr lang="en-US" dirty="0"/>
              <a:t>, or his/her legal representatives, of the </a:t>
            </a:r>
            <a:r>
              <a:rPr lang="en-US" b="1" dirty="0"/>
              <a:t>outcome of the investigation</a:t>
            </a:r>
            <a:r>
              <a:rPr lang="en-US" dirty="0"/>
              <a:t>.</a:t>
            </a:r>
            <a:endParaRPr lang="en-MT" dirty="0"/>
          </a:p>
        </p:txBody>
      </p:sp>
    </p:spTree>
    <p:extLst>
      <p:ext uri="{BB962C8B-B14F-4D97-AF65-F5344CB8AC3E}">
        <p14:creationId xmlns:p14="http://schemas.microsoft.com/office/powerpoint/2010/main" val="11517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sz="3300" dirty="0"/>
              <a:t>Art. 18 – Subsequent Measures</a:t>
            </a:r>
            <a:endParaRPr lang="en-MT" sz="3300" i="1"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043612"/>
            <a:ext cx="10515600" cy="1100641"/>
          </a:xfrm>
        </p:spPr>
        <p:txBody>
          <a:bodyPr>
            <a:normAutofit fontScale="92500" lnSpcReduction="10000"/>
          </a:bodyPr>
          <a:lstStyle/>
          <a:p>
            <a:pPr algn="just"/>
            <a:r>
              <a:rPr lang="en-US" dirty="0"/>
              <a:t>Unless it decides to provide for a supplementary investigation, the competent Dicastery proceeds in accordance with the law provided for the specific case.</a:t>
            </a:r>
          </a:p>
        </p:txBody>
      </p:sp>
      <p:sp>
        <p:nvSpPr>
          <p:cNvPr id="4" name="Title 1">
            <a:extLst>
              <a:ext uri="{FF2B5EF4-FFF2-40B4-BE49-F238E27FC236}">
                <a16:creationId xmlns:a16="http://schemas.microsoft.com/office/drawing/2014/main" id="{A3218DB5-2131-4173-98A5-F84B6CC375BB}"/>
              </a:ext>
            </a:extLst>
          </p:cNvPr>
          <p:cNvSpPr txBox="1">
            <a:spLocks/>
          </p:cNvSpPr>
          <p:nvPr/>
        </p:nvSpPr>
        <p:spPr>
          <a:xfrm>
            <a:off x="838200" y="4001630"/>
            <a:ext cx="7375358" cy="7076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Art. 19 – Compliance with state laws</a:t>
            </a:r>
            <a:endParaRPr lang="en-MT" sz="3300" i="1" dirty="0"/>
          </a:p>
        </p:txBody>
      </p:sp>
      <p:sp>
        <p:nvSpPr>
          <p:cNvPr id="5" name="Content Placeholder 2">
            <a:extLst>
              <a:ext uri="{FF2B5EF4-FFF2-40B4-BE49-F238E27FC236}">
                <a16:creationId xmlns:a16="http://schemas.microsoft.com/office/drawing/2014/main" id="{D3F35F09-BE87-409F-9CFF-575CDF58A6AC}"/>
              </a:ext>
            </a:extLst>
          </p:cNvPr>
          <p:cNvSpPr txBox="1">
            <a:spLocks/>
          </p:cNvSpPr>
          <p:nvPr/>
        </p:nvSpPr>
        <p:spPr>
          <a:xfrm>
            <a:off x="838200" y="4859002"/>
            <a:ext cx="10515600" cy="110064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These norms apply without prejudice to the rights and obligations established in each place by state laws, particularly those concerning any reporting obligations to the competent civil authorities.</a:t>
            </a:r>
          </a:p>
        </p:txBody>
      </p:sp>
    </p:spTree>
    <p:extLst>
      <p:ext uri="{BB962C8B-B14F-4D97-AF65-F5344CB8AC3E}">
        <p14:creationId xmlns:p14="http://schemas.microsoft.com/office/powerpoint/2010/main" val="9758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0460-9ED7-4943-A279-F8E4E2038FC3}"/>
              </a:ext>
            </a:extLst>
          </p:cNvPr>
          <p:cNvSpPr>
            <a:spLocks noGrp="1"/>
          </p:cNvSpPr>
          <p:nvPr>
            <p:ph type="title"/>
          </p:nvPr>
        </p:nvSpPr>
        <p:spPr/>
        <p:txBody>
          <a:bodyPr/>
          <a:lstStyle/>
          <a:p>
            <a:r>
              <a:rPr lang="en-US" dirty="0"/>
              <a:t>How does VELM conclude?</a:t>
            </a:r>
            <a:endParaRPr lang="en-MT" dirty="0"/>
          </a:p>
        </p:txBody>
      </p:sp>
      <p:sp>
        <p:nvSpPr>
          <p:cNvPr id="3" name="Content Placeholder 2">
            <a:extLst>
              <a:ext uri="{FF2B5EF4-FFF2-40B4-BE49-F238E27FC236}">
                <a16:creationId xmlns:a16="http://schemas.microsoft.com/office/drawing/2014/main" id="{D2CBA370-3640-4333-9F49-0C87E37F4769}"/>
              </a:ext>
            </a:extLst>
          </p:cNvPr>
          <p:cNvSpPr>
            <a:spLocks noGrp="1"/>
          </p:cNvSpPr>
          <p:nvPr>
            <p:ph sz="half" idx="1"/>
          </p:nvPr>
        </p:nvSpPr>
        <p:spPr/>
        <p:txBody>
          <a:bodyPr/>
          <a:lstStyle/>
          <a:p>
            <a:r>
              <a:rPr lang="en-US" dirty="0"/>
              <a:t>Pope Francis makes it clear at the end that these norms are approved for three years.</a:t>
            </a:r>
          </a:p>
          <a:p>
            <a:r>
              <a:rPr lang="en-US" dirty="0"/>
              <a:t>It was promulgated by means of publication in the </a:t>
            </a:r>
            <a:r>
              <a:rPr lang="en-US" i="1" dirty="0" err="1"/>
              <a:t>Osservatore</a:t>
            </a:r>
            <a:r>
              <a:rPr lang="en-US" i="1" dirty="0"/>
              <a:t> Romano</a:t>
            </a:r>
            <a:r>
              <a:rPr lang="en-US" dirty="0"/>
              <a:t>.</a:t>
            </a:r>
          </a:p>
          <a:p>
            <a:r>
              <a:rPr lang="en-US" dirty="0"/>
              <a:t>It entered into force on 1</a:t>
            </a:r>
            <a:r>
              <a:rPr lang="en-US" baseline="30000" dirty="0"/>
              <a:t>st</a:t>
            </a:r>
            <a:r>
              <a:rPr lang="en-US" dirty="0"/>
              <a:t> June 2019.</a:t>
            </a:r>
            <a:endParaRPr lang="en-MT" dirty="0"/>
          </a:p>
        </p:txBody>
      </p:sp>
      <p:sp>
        <p:nvSpPr>
          <p:cNvPr id="4" name="Content Placeholder 3">
            <a:extLst>
              <a:ext uri="{FF2B5EF4-FFF2-40B4-BE49-F238E27FC236}">
                <a16:creationId xmlns:a16="http://schemas.microsoft.com/office/drawing/2014/main" id="{2D070A6C-6728-4A79-99A4-F78791A7C195}"/>
              </a:ext>
            </a:extLst>
          </p:cNvPr>
          <p:cNvSpPr>
            <a:spLocks noGrp="1"/>
          </p:cNvSpPr>
          <p:nvPr>
            <p:ph sz="half" idx="2"/>
          </p:nvPr>
        </p:nvSpPr>
        <p:spPr/>
        <p:txBody>
          <a:bodyPr/>
          <a:lstStyle/>
          <a:p>
            <a:pPr algn="just"/>
            <a:r>
              <a:rPr lang="en-US" dirty="0"/>
              <a:t>It was then published in the </a:t>
            </a:r>
            <a:r>
              <a:rPr lang="en-US" i="1" dirty="0"/>
              <a:t>Acta </a:t>
            </a:r>
            <a:r>
              <a:rPr lang="en-US" i="1" dirty="0" err="1"/>
              <a:t>Apostolicae</a:t>
            </a:r>
            <a:r>
              <a:rPr lang="en-US" i="1" dirty="0"/>
              <a:t> </a:t>
            </a:r>
            <a:r>
              <a:rPr lang="en-US" i="1" dirty="0" err="1"/>
              <a:t>Sedis</a:t>
            </a:r>
            <a:r>
              <a:rPr lang="en-US" dirty="0"/>
              <a:t> (AAS).</a:t>
            </a:r>
          </a:p>
          <a:p>
            <a:pPr algn="just"/>
            <a:r>
              <a:rPr lang="en-US" dirty="0"/>
              <a:t>It was given in Rome on 7</a:t>
            </a:r>
            <a:r>
              <a:rPr lang="en-US" baseline="30000" dirty="0"/>
              <a:t>th</a:t>
            </a:r>
            <a:r>
              <a:rPr lang="en-US" dirty="0"/>
              <a:t> May 2019.</a:t>
            </a:r>
            <a:endParaRPr lang="en-MT" dirty="0"/>
          </a:p>
        </p:txBody>
      </p:sp>
    </p:spTree>
    <p:extLst>
      <p:ext uri="{BB962C8B-B14F-4D97-AF65-F5344CB8AC3E}">
        <p14:creationId xmlns:p14="http://schemas.microsoft.com/office/powerpoint/2010/main" val="13230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12CC-F9C4-4E54-BF7E-1D1969335FB7}"/>
              </a:ext>
            </a:extLst>
          </p:cNvPr>
          <p:cNvSpPr>
            <a:spLocks noGrp="1"/>
          </p:cNvSpPr>
          <p:nvPr>
            <p:ph type="title"/>
          </p:nvPr>
        </p:nvSpPr>
        <p:spPr/>
        <p:txBody>
          <a:bodyPr/>
          <a:lstStyle/>
          <a:p>
            <a:r>
              <a:rPr lang="en-US" dirty="0"/>
              <a:t>Title I: General Provisions</a:t>
            </a:r>
            <a:br>
              <a:rPr lang="en-US" dirty="0"/>
            </a:br>
            <a:r>
              <a:rPr lang="en-US" dirty="0"/>
              <a:t>Art. 1 – Scope of Application</a:t>
            </a:r>
            <a:endParaRPr lang="en-MT" dirty="0"/>
          </a:p>
        </p:txBody>
      </p:sp>
      <p:sp>
        <p:nvSpPr>
          <p:cNvPr id="3" name="Content Placeholder 2">
            <a:extLst>
              <a:ext uri="{FF2B5EF4-FFF2-40B4-BE49-F238E27FC236}">
                <a16:creationId xmlns:a16="http://schemas.microsoft.com/office/drawing/2014/main" id="{684DF9A1-81A6-4998-882A-39C027E8F906}"/>
              </a:ext>
            </a:extLst>
          </p:cNvPr>
          <p:cNvSpPr>
            <a:spLocks noGrp="1"/>
          </p:cNvSpPr>
          <p:nvPr>
            <p:ph sz="half" idx="1"/>
          </p:nvPr>
        </p:nvSpPr>
        <p:spPr>
          <a:xfrm>
            <a:off x="838200" y="1825625"/>
            <a:ext cx="5081337" cy="4351338"/>
          </a:xfrm>
        </p:spPr>
        <p:txBody>
          <a:bodyPr>
            <a:normAutofit fontScale="92500" lnSpcReduction="20000"/>
          </a:bodyPr>
          <a:lstStyle/>
          <a:p>
            <a:r>
              <a:rPr lang="en-US" dirty="0"/>
              <a:t>These norms apply to reports regarding clerics or religious concerning:</a:t>
            </a:r>
          </a:p>
          <a:p>
            <a:pPr lvl="1"/>
            <a:r>
              <a:rPr lang="en-US" dirty="0"/>
              <a:t>Delicts against 6</a:t>
            </a:r>
            <a:r>
              <a:rPr lang="en-US" baseline="30000" dirty="0"/>
              <a:t>th</a:t>
            </a:r>
            <a:r>
              <a:rPr lang="en-US" dirty="0"/>
              <a:t> Comm.:</a:t>
            </a:r>
          </a:p>
          <a:p>
            <a:pPr lvl="2"/>
            <a:r>
              <a:rPr lang="en-US" dirty="0"/>
              <a:t>By force, violence or threat</a:t>
            </a:r>
          </a:p>
          <a:p>
            <a:pPr lvl="2"/>
            <a:r>
              <a:rPr lang="en-US" dirty="0"/>
              <a:t>With a minor or a vulnerable</a:t>
            </a:r>
          </a:p>
          <a:p>
            <a:pPr lvl="2"/>
            <a:r>
              <a:rPr lang="en-US" dirty="0"/>
              <a:t>Child pornography</a:t>
            </a:r>
          </a:p>
          <a:p>
            <a:pPr lvl="1"/>
            <a:r>
              <a:rPr lang="en-US" dirty="0"/>
              <a:t>Actions or Omissions intended to interfere or avoid civil or canonical investigations</a:t>
            </a:r>
            <a:endParaRPr lang="en-MT" dirty="0"/>
          </a:p>
        </p:txBody>
      </p:sp>
      <p:sp>
        <p:nvSpPr>
          <p:cNvPr id="4" name="Content Placeholder 3">
            <a:extLst>
              <a:ext uri="{FF2B5EF4-FFF2-40B4-BE49-F238E27FC236}">
                <a16:creationId xmlns:a16="http://schemas.microsoft.com/office/drawing/2014/main" id="{D9973452-BF02-4094-92B0-72942AF6F79E}"/>
              </a:ext>
            </a:extLst>
          </p:cNvPr>
          <p:cNvSpPr>
            <a:spLocks noGrp="1"/>
          </p:cNvSpPr>
          <p:nvPr>
            <p:ph sz="half" idx="2"/>
          </p:nvPr>
        </p:nvSpPr>
        <p:spPr>
          <a:xfrm>
            <a:off x="5710989" y="1825625"/>
            <a:ext cx="6112043" cy="4351338"/>
          </a:xfrm>
        </p:spPr>
        <p:txBody>
          <a:bodyPr>
            <a:normAutofit fontScale="92500" lnSpcReduction="20000"/>
          </a:bodyPr>
          <a:lstStyle/>
          <a:p>
            <a:r>
              <a:rPr lang="en-US" dirty="0"/>
              <a:t>Three words were define for the purpose of these norms:</a:t>
            </a:r>
          </a:p>
          <a:p>
            <a:pPr lvl="1"/>
            <a:r>
              <a:rPr lang="en-US" b="1" dirty="0"/>
              <a:t>Minor</a:t>
            </a:r>
            <a:r>
              <a:rPr lang="en-US" dirty="0"/>
              <a:t> (under 18, or considered minor by law)</a:t>
            </a:r>
          </a:p>
          <a:p>
            <a:pPr lvl="1"/>
            <a:r>
              <a:rPr lang="en-US" b="1" dirty="0"/>
              <a:t>Vulnerable person </a:t>
            </a:r>
            <a:r>
              <a:rPr lang="en-US" dirty="0"/>
              <a:t>(in a state of infirmity, physical or mental deficiency, or deprivation of personal liberty which, in fact, even occasionally, limits their ability to understand or to want or otherwise resist the offence)</a:t>
            </a:r>
          </a:p>
          <a:p>
            <a:pPr lvl="1"/>
            <a:r>
              <a:rPr lang="en-US" b="1" dirty="0"/>
              <a:t>Child pornography </a:t>
            </a:r>
            <a:r>
              <a:rPr lang="en-US" dirty="0"/>
              <a:t>(any representation of a minor, involved in sexual activities, real and simulated, any representation of sexual organs of minors)</a:t>
            </a:r>
            <a:endParaRPr lang="en-MT" dirty="0"/>
          </a:p>
        </p:txBody>
      </p:sp>
    </p:spTree>
    <p:extLst>
      <p:ext uri="{BB962C8B-B14F-4D97-AF65-F5344CB8AC3E}">
        <p14:creationId xmlns:p14="http://schemas.microsoft.com/office/powerpoint/2010/main" val="16536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0CC8-15CA-4175-95A9-AD22CB34EC96}"/>
              </a:ext>
            </a:extLst>
          </p:cNvPr>
          <p:cNvSpPr>
            <a:spLocks noGrp="1"/>
          </p:cNvSpPr>
          <p:nvPr>
            <p:ph type="title"/>
          </p:nvPr>
        </p:nvSpPr>
        <p:spPr>
          <a:xfrm>
            <a:off x="838199" y="365125"/>
            <a:ext cx="10515601" cy="1325563"/>
          </a:xfrm>
        </p:spPr>
        <p:txBody>
          <a:bodyPr>
            <a:normAutofit fontScale="90000"/>
          </a:bodyPr>
          <a:lstStyle/>
          <a:p>
            <a:r>
              <a:rPr lang="en-US" dirty="0"/>
              <a:t>Title I: General Provisions</a:t>
            </a:r>
            <a:br>
              <a:rPr lang="en-US" dirty="0"/>
            </a:br>
            <a:r>
              <a:rPr lang="en-US" dirty="0"/>
              <a:t>Art. 2 – Reception of Reports and Data 			Protection</a:t>
            </a:r>
            <a:endParaRPr lang="en-MT" dirty="0"/>
          </a:p>
        </p:txBody>
      </p:sp>
      <p:sp>
        <p:nvSpPr>
          <p:cNvPr id="3" name="Content Placeholder 2">
            <a:extLst>
              <a:ext uri="{FF2B5EF4-FFF2-40B4-BE49-F238E27FC236}">
                <a16:creationId xmlns:a16="http://schemas.microsoft.com/office/drawing/2014/main" id="{29DAAB6F-5464-47C5-B0CB-7C9241B81C6C}"/>
              </a:ext>
            </a:extLst>
          </p:cNvPr>
          <p:cNvSpPr>
            <a:spLocks noGrp="1"/>
          </p:cNvSpPr>
          <p:nvPr>
            <p:ph sz="half" idx="1"/>
          </p:nvPr>
        </p:nvSpPr>
        <p:spPr>
          <a:xfrm>
            <a:off x="838200" y="1970002"/>
            <a:ext cx="5181600" cy="4703513"/>
          </a:xfrm>
        </p:spPr>
        <p:txBody>
          <a:bodyPr>
            <a:normAutofit fontScale="85000" lnSpcReduction="10000"/>
          </a:bodyPr>
          <a:lstStyle/>
          <a:p>
            <a:pPr algn="just"/>
            <a:r>
              <a:rPr lang="en-US" dirty="0"/>
              <a:t>This article gives bishops a one year time frame to build a system of reporting, from the entry of these norms. The Pontifical Representative is to be informed about this.</a:t>
            </a:r>
          </a:p>
          <a:p>
            <a:pPr algn="just"/>
            <a:r>
              <a:rPr lang="en-US" dirty="0"/>
              <a:t>Guaranty of safety, integrity and confidentiality of the information as per Can. 471, 2:</a:t>
            </a:r>
          </a:p>
          <a:p>
            <a:pPr marL="457200" lvl="1" indent="0" algn="just">
              <a:buNone/>
            </a:pPr>
            <a:r>
              <a:rPr lang="en-US" dirty="0"/>
              <a:t>All those who are admitted to offices in the curia must: observe secrecy within the limits and according to the manner determined by law or by the bishop</a:t>
            </a:r>
            <a:endParaRPr lang="en-MT" dirty="0"/>
          </a:p>
        </p:txBody>
      </p:sp>
      <p:sp>
        <p:nvSpPr>
          <p:cNvPr id="4" name="Content Placeholder 3">
            <a:extLst>
              <a:ext uri="{FF2B5EF4-FFF2-40B4-BE49-F238E27FC236}">
                <a16:creationId xmlns:a16="http://schemas.microsoft.com/office/drawing/2014/main" id="{4D58C62B-049A-4DF4-B07C-12EDD5199E07}"/>
              </a:ext>
            </a:extLst>
          </p:cNvPr>
          <p:cNvSpPr>
            <a:spLocks noGrp="1"/>
          </p:cNvSpPr>
          <p:nvPr>
            <p:ph sz="half" idx="2"/>
          </p:nvPr>
        </p:nvSpPr>
        <p:spPr>
          <a:xfrm>
            <a:off x="6416841" y="1789363"/>
            <a:ext cx="5069305" cy="4703512"/>
          </a:xfrm>
        </p:spPr>
        <p:txBody>
          <a:bodyPr>
            <a:normAutofit fontScale="85000" lnSpcReduction="10000"/>
          </a:bodyPr>
          <a:lstStyle/>
          <a:p>
            <a:pPr algn="just"/>
            <a:r>
              <a:rPr lang="en-US" dirty="0"/>
              <a:t>§3. Except as provided for by article 3 §3, the Ordinary who received the report shall transmit it without delay to the Ordinary of the place where the events are said to have occurred, as well as to the Ordinary of the person reported, who proceed according to the law provided for the specific case.</a:t>
            </a:r>
          </a:p>
          <a:p>
            <a:pPr algn="just"/>
            <a:r>
              <a:rPr lang="en-US" dirty="0"/>
              <a:t>Eastern Church vis-à-vis Latin Church:</a:t>
            </a:r>
          </a:p>
          <a:p>
            <a:pPr lvl="1" algn="just"/>
            <a:r>
              <a:rPr lang="en-US" dirty="0"/>
              <a:t>Eparchies = Diocese</a:t>
            </a:r>
          </a:p>
          <a:p>
            <a:pPr lvl="1" algn="just"/>
            <a:r>
              <a:rPr lang="en-US" dirty="0"/>
              <a:t>Hierarch = Ordinary</a:t>
            </a:r>
            <a:endParaRPr lang="en-MT" dirty="0"/>
          </a:p>
        </p:txBody>
      </p:sp>
    </p:spTree>
    <p:extLst>
      <p:ext uri="{BB962C8B-B14F-4D97-AF65-F5344CB8AC3E}">
        <p14:creationId xmlns:p14="http://schemas.microsoft.com/office/powerpoint/2010/main" val="377083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0CC8-15CA-4175-95A9-AD22CB34EC96}"/>
              </a:ext>
            </a:extLst>
          </p:cNvPr>
          <p:cNvSpPr>
            <a:spLocks noGrp="1"/>
          </p:cNvSpPr>
          <p:nvPr>
            <p:ph type="title"/>
          </p:nvPr>
        </p:nvSpPr>
        <p:spPr>
          <a:xfrm>
            <a:off x="838199" y="365125"/>
            <a:ext cx="10515601" cy="1325563"/>
          </a:xfrm>
        </p:spPr>
        <p:txBody>
          <a:bodyPr>
            <a:normAutofit/>
          </a:bodyPr>
          <a:lstStyle/>
          <a:p>
            <a:r>
              <a:rPr lang="en-US" dirty="0"/>
              <a:t>Title I: General Provisions</a:t>
            </a:r>
            <a:br>
              <a:rPr lang="en-US" dirty="0"/>
            </a:br>
            <a:r>
              <a:rPr lang="en-US" dirty="0"/>
              <a:t>Art. 3 – Reporting</a:t>
            </a:r>
            <a:endParaRPr lang="en-MT" dirty="0"/>
          </a:p>
        </p:txBody>
      </p:sp>
      <p:sp>
        <p:nvSpPr>
          <p:cNvPr id="3" name="Content Placeholder 2">
            <a:extLst>
              <a:ext uri="{FF2B5EF4-FFF2-40B4-BE49-F238E27FC236}">
                <a16:creationId xmlns:a16="http://schemas.microsoft.com/office/drawing/2014/main" id="{29DAAB6F-5464-47C5-B0CB-7C9241B81C6C}"/>
              </a:ext>
            </a:extLst>
          </p:cNvPr>
          <p:cNvSpPr>
            <a:spLocks noGrp="1"/>
          </p:cNvSpPr>
          <p:nvPr>
            <p:ph sz="half" idx="1"/>
          </p:nvPr>
        </p:nvSpPr>
        <p:spPr>
          <a:xfrm>
            <a:off x="838200" y="1697288"/>
            <a:ext cx="5181600" cy="5160712"/>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
            <a:r>
              <a:rPr lang="en-US" sz="2300" dirty="0"/>
              <a:t>Except as provided for by canon 1548 §2 CIC, whenever a cleric or a religious has notice of, or well-founded motives to believe that, one of the facts referred to in article 1 has been committed, that person is </a:t>
            </a:r>
            <a:r>
              <a:rPr lang="en-US" sz="2300" b="1" dirty="0"/>
              <a:t>obliged to report promptly the fact to the local Ordinary where the events are said to have occurred or to another Ordinary among those referred to in canon 134 CIC</a:t>
            </a:r>
            <a:r>
              <a:rPr lang="en-US" sz="2300" dirty="0"/>
              <a:t>, except for what is established by §3 of the present article.</a:t>
            </a:r>
            <a:endParaRPr lang="en-MT" sz="2300" dirty="0"/>
          </a:p>
        </p:txBody>
      </p:sp>
      <p:sp>
        <p:nvSpPr>
          <p:cNvPr id="4" name="Content Placeholder 3">
            <a:extLst>
              <a:ext uri="{FF2B5EF4-FFF2-40B4-BE49-F238E27FC236}">
                <a16:creationId xmlns:a16="http://schemas.microsoft.com/office/drawing/2014/main" id="{4D58C62B-049A-4DF4-B07C-12EDD5199E07}"/>
              </a:ext>
            </a:extLst>
          </p:cNvPr>
          <p:cNvSpPr>
            <a:spLocks noGrp="1"/>
          </p:cNvSpPr>
          <p:nvPr>
            <p:ph sz="half" idx="2"/>
          </p:nvPr>
        </p:nvSpPr>
        <p:spPr>
          <a:xfrm>
            <a:off x="6172199" y="1106905"/>
            <a:ext cx="5554579" cy="2322095"/>
          </a:xfrm>
          <a:ln w="3810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just"/>
            <a:r>
              <a:rPr lang="en-US" dirty="0"/>
              <a:t>Can. 1548 §2. Without prejudice to the prescript of ⇒ can. 1550, §2, n. 2, the following are exempted from the obligation to respond:</a:t>
            </a:r>
          </a:p>
          <a:p>
            <a:pPr algn="just"/>
            <a:r>
              <a:rPr lang="en-US" dirty="0"/>
              <a:t>1/ clerics regarding what has been made known to them by reason of sacred ministry; civil officials, physicians, midwives, advocates, notaries, and others bound by professional secrecy even by reason of having given advice, regarding those matters subject to this secrecy;</a:t>
            </a:r>
          </a:p>
          <a:p>
            <a:pPr algn="just"/>
            <a:r>
              <a:rPr lang="en-US" dirty="0"/>
              <a:t>2/ those who fear that from their own testimony ill repute, dangerous hardships, or other grave evils will befall them, their spouses, or persons related to them by consanguinity or affinity.</a:t>
            </a:r>
            <a:endParaRPr lang="en-MT" dirty="0"/>
          </a:p>
        </p:txBody>
      </p:sp>
      <p:sp>
        <p:nvSpPr>
          <p:cNvPr id="5" name="Content Placeholder 3">
            <a:extLst>
              <a:ext uri="{FF2B5EF4-FFF2-40B4-BE49-F238E27FC236}">
                <a16:creationId xmlns:a16="http://schemas.microsoft.com/office/drawing/2014/main" id="{547F9579-1F8E-461B-AB17-F55D4A583D84}"/>
              </a:ext>
            </a:extLst>
          </p:cNvPr>
          <p:cNvSpPr txBox="1">
            <a:spLocks/>
          </p:cNvSpPr>
          <p:nvPr/>
        </p:nvSpPr>
        <p:spPr>
          <a:xfrm>
            <a:off x="6172199" y="3604631"/>
            <a:ext cx="5554579" cy="3015244"/>
          </a:xfrm>
          <a:prstGeom prst="rect">
            <a:avLst/>
          </a:prstGeom>
          <a:ln w="3810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350" dirty="0"/>
              <a:t>Can. 134 defines what the meaning of ordinary is: diocesan bishops and others who, even if only temporarily, are placed offer some particular church or a community equivalent to it according to the norm of ⇒ can. 368 as well as those who possess general ordinary executive power in them, namely, vicars general and episcopal vicars; likewise, for their own members, major superiors of clerical religious institutes of pontifical right and of clerical societies of apostolic life of pontifical right who at least possess ordinary executive power.</a:t>
            </a:r>
          </a:p>
          <a:p>
            <a:pPr algn="just"/>
            <a:r>
              <a:rPr lang="en-US" sz="1350" dirty="0"/>
              <a:t>The superiors of religious institutes and of societies of apostolic life are not considered as local ordinaries.</a:t>
            </a:r>
          </a:p>
          <a:p>
            <a:pPr algn="just"/>
            <a:r>
              <a:rPr lang="en-US" sz="1350" dirty="0"/>
              <a:t>Executive power is attributed to the diocesan bishop only (and to others equivalent to him which exclude the vicar general and the episcopal vicar except by special mandate).</a:t>
            </a:r>
            <a:endParaRPr lang="en-MT" sz="1350" dirty="0"/>
          </a:p>
        </p:txBody>
      </p:sp>
      <p:sp>
        <p:nvSpPr>
          <p:cNvPr id="6" name="Rectangle 5">
            <a:extLst>
              <a:ext uri="{FF2B5EF4-FFF2-40B4-BE49-F238E27FC236}">
                <a16:creationId xmlns:a16="http://schemas.microsoft.com/office/drawing/2014/main" id="{5FBFE957-C637-4E0D-89B5-5A5559B8D3E8}"/>
              </a:ext>
            </a:extLst>
          </p:cNvPr>
          <p:cNvSpPr/>
          <p:nvPr/>
        </p:nvSpPr>
        <p:spPr>
          <a:xfrm>
            <a:off x="1160890" y="2011680"/>
            <a:ext cx="1749287" cy="34190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cxnSp>
        <p:nvCxnSpPr>
          <p:cNvPr id="7" name="Connector: Elbow 6">
            <a:extLst>
              <a:ext uri="{FF2B5EF4-FFF2-40B4-BE49-F238E27FC236}">
                <a16:creationId xmlns:a16="http://schemas.microsoft.com/office/drawing/2014/main" id="{4F101352-D8CC-45C3-88B6-2C97A1C9E957}"/>
              </a:ext>
            </a:extLst>
          </p:cNvPr>
          <p:cNvCxnSpPr>
            <a:cxnSpLocks/>
          </p:cNvCxnSpPr>
          <p:nvPr/>
        </p:nvCxnSpPr>
        <p:spPr>
          <a:xfrm flipV="1">
            <a:off x="2901461" y="1358161"/>
            <a:ext cx="3270738" cy="686088"/>
          </a:xfrm>
          <a:prstGeom prst="bentConnector3">
            <a:avLst>
              <a:gd name="adj1" fmla="val 95217"/>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E7DDD3D-AF6E-43F3-8EF2-E42C709E4F0C}"/>
              </a:ext>
            </a:extLst>
          </p:cNvPr>
          <p:cNvSpPr/>
          <p:nvPr/>
        </p:nvSpPr>
        <p:spPr>
          <a:xfrm>
            <a:off x="3480020" y="5184565"/>
            <a:ext cx="2419848" cy="34190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cxnSp>
        <p:nvCxnSpPr>
          <p:cNvPr id="11" name="Connector: Elbow 10">
            <a:extLst>
              <a:ext uri="{FF2B5EF4-FFF2-40B4-BE49-F238E27FC236}">
                <a16:creationId xmlns:a16="http://schemas.microsoft.com/office/drawing/2014/main" id="{F7A2668C-7229-478B-9D85-EE62545DE1F5}"/>
              </a:ext>
            </a:extLst>
          </p:cNvPr>
          <p:cNvCxnSpPr>
            <a:cxnSpLocks/>
            <a:endCxn id="5" idx="1"/>
          </p:cNvCxnSpPr>
          <p:nvPr/>
        </p:nvCxnSpPr>
        <p:spPr>
          <a:xfrm flipV="1">
            <a:off x="5899868" y="5112253"/>
            <a:ext cx="272331" cy="229952"/>
          </a:xfrm>
          <a:prstGeom prst="bentConnector3">
            <a:avLst>
              <a:gd name="adj1" fmla="val 50000"/>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18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fade">
                                      <p:cBhvr>
                                        <p:cTn id="25" dur="500"/>
                                        <p:tgtEl>
                                          <p:spTgt spid="4">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500"/>
                                        <p:tgtEl>
                                          <p:spTgt spid="5">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500"/>
                                        <p:tgtEl>
                                          <p:spTgt spid="5">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2" end="2"/>
                                            </p:txEl>
                                          </p:spTgt>
                                        </p:tgtEl>
                                        <p:attrNameLst>
                                          <p:attrName>style.visibility</p:attrName>
                                        </p:attrNameLst>
                                      </p:cBhvr>
                                      <p:to>
                                        <p:strVal val="visible"/>
                                      </p:to>
                                    </p:set>
                                    <p:animEffect transition="in" filter="fade">
                                      <p:cBhvr>
                                        <p:cTn id="6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5" grpId="0" animBg="1"/>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0CC8-15CA-4175-95A9-AD22CB34EC96}"/>
              </a:ext>
            </a:extLst>
          </p:cNvPr>
          <p:cNvSpPr>
            <a:spLocks noGrp="1"/>
          </p:cNvSpPr>
          <p:nvPr>
            <p:ph type="title"/>
          </p:nvPr>
        </p:nvSpPr>
        <p:spPr>
          <a:xfrm>
            <a:off x="838199" y="365125"/>
            <a:ext cx="10515601" cy="1325563"/>
          </a:xfrm>
        </p:spPr>
        <p:txBody>
          <a:bodyPr>
            <a:normAutofit/>
          </a:bodyPr>
          <a:lstStyle/>
          <a:p>
            <a:r>
              <a:rPr lang="en-US" dirty="0"/>
              <a:t>Title I: General Provisions</a:t>
            </a:r>
            <a:br>
              <a:rPr lang="en-US" dirty="0"/>
            </a:br>
            <a:r>
              <a:rPr lang="en-US" dirty="0"/>
              <a:t>Art. 3 – Reporting (Cont.)</a:t>
            </a:r>
            <a:endParaRPr lang="en-MT" dirty="0"/>
          </a:p>
        </p:txBody>
      </p:sp>
      <p:sp>
        <p:nvSpPr>
          <p:cNvPr id="3" name="Content Placeholder 2">
            <a:extLst>
              <a:ext uri="{FF2B5EF4-FFF2-40B4-BE49-F238E27FC236}">
                <a16:creationId xmlns:a16="http://schemas.microsoft.com/office/drawing/2014/main" id="{29DAAB6F-5464-47C5-B0CB-7C9241B81C6C}"/>
              </a:ext>
            </a:extLst>
          </p:cNvPr>
          <p:cNvSpPr>
            <a:spLocks noGrp="1"/>
          </p:cNvSpPr>
          <p:nvPr>
            <p:ph sz="half" idx="1"/>
          </p:nvPr>
        </p:nvSpPr>
        <p:spPr>
          <a:xfrm>
            <a:off x="838200" y="1970002"/>
            <a:ext cx="5181600" cy="4703513"/>
          </a:xfrm>
        </p:spPr>
        <p:txBody>
          <a:bodyPr>
            <a:normAutofit fontScale="92500" lnSpcReduction="20000"/>
          </a:bodyPr>
          <a:lstStyle/>
          <a:p>
            <a:pPr algn="just"/>
            <a:r>
              <a:rPr lang="en-US" dirty="0"/>
              <a:t>§2. Any person can submit a report concerning the conduct referred to in article 1, using the methods referred to in the preceding article, or by any other appropriate means.</a:t>
            </a:r>
          </a:p>
          <a:p>
            <a:pPr algn="just"/>
            <a:r>
              <a:rPr lang="en-US" dirty="0"/>
              <a:t>§3. When the report concerns one of the persons indicated in article 6, it is to be addressed to the Authority identified based upon articles 8 and 9. The report can always be sent to the Holy See directly or through the Pontifical Representative.</a:t>
            </a:r>
            <a:endParaRPr lang="en-MT" dirty="0"/>
          </a:p>
        </p:txBody>
      </p:sp>
      <p:sp>
        <p:nvSpPr>
          <p:cNvPr id="4" name="Content Placeholder 3">
            <a:extLst>
              <a:ext uri="{FF2B5EF4-FFF2-40B4-BE49-F238E27FC236}">
                <a16:creationId xmlns:a16="http://schemas.microsoft.com/office/drawing/2014/main" id="{4D58C62B-049A-4DF4-B07C-12EDD5199E07}"/>
              </a:ext>
            </a:extLst>
          </p:cNvPr>
          <p:cNvSpPr>
            <a:spLocks noGrp="1"/>
          </p:cNvSpPr>
          <p:nvPr>
            <p:ph sz="half" idx="2"/>
          </p:nvPr>
        </p:nvSpPr>
        <p:spPr>
          <a:xfrm>
            <a:off x="6172200" y="1970003"/>
            <a:ext cx="5682916" cy="3003050"/>
          </a:xfrm>
        </p:spPr>
        <p:txBody>
          <a:bodyPr>
            <a:normAutofit fontScale="92500" lnSpcReduction="20000"/>
          </a:bodyPr>
          <a:lstStyle/>
          <a:p>
            <a:pPr algn="just"/>
            <a:r>
              <a:rPr lang="en-US" dirty="0"/>
              <a:t>§4. The report shall include as many particulars as possible, such as indications of </a:t>
            </a:r>
            <a:r>
              <a:rPr lang="en-US" b="1" dirty="0"/>
              <a:t>time</a:t>
            </a:r>
            <a:r>
              <a:rPr lang="en-US" dirty="0"/>
              <a:t> and </a:t>
            </a:r>
            <a:r>
              <a:rPr lang="en-US" b="1" dirty="0"/>
              <a:t>place</a:t>
            </a:r>
            <a:r>
              <a:rPr lang="en-US" dirty="0"/>
              <a:t> of the facts, of the </a:t>
            </a:r>
            <a:r>
              <a:rPr lang="en-US" b="1" dirty="0"/>
              <a:t>persons</a:t>
            </a:r>
            <a:r>
              <a:rPr lang="en-US" dirty="0"/>
              <a:t> </a:t>
            </a:r>
            <a:r>
              <a:rPr lang="en-US" b="1" dirty="0"/>
              <a:t>involved</a:t>
            </a:r>
            <a:r>
              <a:rPr lang="en-US" dirty="0"/>
              <a:t> or </a:t>
            </a:r>
            <a:r>
              <a:rPr lang="en-US" b="1" dirty="0"/>
              <a:t>informed</a:t>
            </a:r>
            <a:r>
              <a:rPr lang="en-US" dirty="0"/>
              <a:t>, as well as any other circumstance that may be useful in order to ensure an </a:t>
            </a:r>
            <a:r>
              <a:rPr lang="en-US" b="1" dirty="0"/>
              <a:t>accurate</a:t>
            </a:r>
            <a:r>
              <a:rPr lang="en-US" dirty="0"/>
              <a:t> assessment of the </a:t>
            </a:r>
            <a:r>
              <a:rPr lang="en-US" b="1" dirty="0"/>
              <a:t>facts</a:t>
            </a:r>
            <a:r>
              <a:rPr lang="en-US" dirty="0"/>
              <a:t>.</a:t>
            </a:r>
          </a:p>
          <a:p>
            <a:pPr algn="just"/>
            <a:r>
              <a:rPr lang="en-US" dirty="0"/>
              <a:t>§5. Information can also be acquired </a:t>
            </a:r>
            <a:r>
              <a:rPr lang="en-US" i="1" dirty="0"/>
              <a:t>ex officio</a:t>
            </a:r>
            <a:r>
              <a:rPr lang="en-US" dirty="0"/>
              <a:t>.</a:t>
            </a:r>
            <a:endParaRPr lang="en-MT" dirty="0"/>
          </a:p>
        </p:txBody>
      </p:sp>
      <p:sp>
        <p:nvSpPr>
          <p:cNvPr id="5" name="TextBox 4">
            <a:extLst>
              <a:ext uri="{FF2B5EF4-FFF2-40B4-BE49-F238E27FC236}">
                <a16:creationId xmlns:a16="http://schemas.microsoft.com/office/drawing/2014/main" id="{18CFC3EB-4DDD-4A7D-A975-B94B3411B65B}"/>
              </a:ext>
            </a:extLst>
          </p:cNvPr>
          <p:cNvSpPr txBox="1"/>
          <p:nvPr/>
        </p:nvSpPr>
        <p:spPr>
          <a:xfrm>
            <a:off x="6352675" y="5015547"/>
            <a:ext cx="5181600" cy="1477328"/>
          </a:xfrm>
          <a:prstGeom prst="rect">
            <a:avLst/>
          </a:prstGeom>
          <a:noFill/>
        </p:spPr>
        <p:txBody>
          <a:bodyPr wrap="square" rtlCol="0">
            <a:spAutoFit/>
          </a:bodyPr>
          <a:lstStyle/>
          <a:p>
            <a:pPr algn="just"/>
            <a:r>
              <a:rPr lang="en-US" dirty="0"/>
              <a:t>Cardinals, patriarchs, bishops legates of the RP, clerics who were pastoral heads, past leader clerics, supreme moderators in religious lives and monasteries: for acts committed </a:t>
            </a:r>
            <a:r>
              <a:rPr lang="en-US" dirty="0" err="1"/>
              <a:t>durante</a:t>
            </a:r>
            <a:r>
              <a:rPr lang="en-US" dirty="0"/>
              <a:t> </a:t>
            </a:r>
            <a:r>
              <a:rPr lang="en-US" dirty="0" err="1"/>
              <a:t>munere</a:t>
            </a:r>
            <a:r>
              <a:rPr lang="en-US" dirty="0"/>
              <a:t>.</a:t>
            </a:r>
            <a:endParaRPr lang="en-MT" dirty="0"/>
          </a:p>
        </p:txBody>
      </p:sp>
      <p:sp>
        <p:nvSpPr>
          <p:cNvPr id="6" name="Rectangle 5">
            <a:extLst>
              <a:ext uri="{FF2B5EF4-FFF2-40B4-BE49-F238E27FC236}">
                <a16:creationId xmlns:a16="http://schemas.microsoft.com/office/drawing/2014/main" id="{2AD45A30-6167-4554-B035-55A2970C9608}"/>
              </a:ext>
            </a:extLst>
          </p:cNvPr>
          <p:cNvSpPr/>
          <p:nvPr/>
        </p:nvSpPr>
        <p:spPr>
          <a:xfrm>
            <a:off x="1754372" y="4284921"/>
            <a:ext cx="1616149" cy="340242"/>
          </a:xfrm>
          <a:prstGeom prst="rect">
            <a:avLst/>
          </a:prstGeom>
          <a:noFill/>
          <a:ln w="28575">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MT"/>
          </a:p>
        </p:txBody>
      </p:sp>
      <p:cxnSp>
        <p:nvCxnSpPr>
          <p:cNvPr id="8" name="Connector: Elbow 7">
            <a:extLst>
              <a:ext uri="{FF2B5EF4-FFF2-40B4-BE49-F238E27FC236}">
                <a16:creationId xmlns:a16="http://schemas.microsoft.com/office/drawing/2014/main" id="{C391F0CB-DEBC-442F-87E1-6CDF204AF381}"/>
              </a:ext>
            </a:extLst>
          </p:cNvPr>
          <p:cNvCxnSpPr>
            <a:cxnSpLocks/>
          </p:cNvCxnSpPr>
          <p:nvPr/>
        </p:nvCxnSpPr>
        <p:spPr>
          <a:xfrm>
            <a:off x="3370521" y="4580713"/>
            <a:ext cx="2999838" cy="671654"/>
          </a:xfrm>
          <a:prstGeom prst="bentConnector3">
            <a:avLst>
              <a:gd name="adj1" fmla="val 87467"/>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98139D2-2425-4A32-9FC5-7ABD585BA469}"/>
              </a:ext>
            </a:extLst>
          </p:cNvPr>
          <p:cNvSpPr/>
          <p:nvPr/>
        </p:nvSpPr>
        <p:spPr>
          <a:xfrm>
            <a:off x="6370359" y="5015547"/>
            <a:ext cx="5294591" cy="1477328"/>
          </a:xfrm>
          <a:prstGeom prst="rect">
            <a:avLst/>
          </a:prstGeom>
          <a:noFill/>
          <a:ln w="28575">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MT"/>
          </a:p>
        </p:txBody>
      </p:sp>
    </p:spTree>
    <p:extLst>
      <p:ext uri="{BB962C8B-B14F-4D97-AF65-F5344CB8AC3E}">
        <p14:creationId xmlns:p14="http://schemas.microsoft.com/office/powerpoint/2010/main" val="163449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0CC8-15CA-4175-95A9-AD22CB34EC96}"/>
              </a:ext>
            </a:extLst>
          </p:cNvPr>
          <p:cNvSpPr>
            <a:spLocks noGrp="1"/>
          </p:cNvSpPr>
          <p:nvPr>
            <p:ph type="title"/>
          </p:nvPr>
        </p:nvSpPr>
        <p:spPr>
          <a:xfrm>
            <a:off x="838199" y="365125"/>
            <a:ext cx="11353801" cy="1325563"/>
          </a:xfrm>
        </p:spPr>
        <p:txBody>
          <a:bodyPr>
            <a:normAutofit fontScale="90000"/>
          </a:bodyPr>
          <a:lstStyle/>
          <a:p>
            <a:r>
              <a:rPr lang="en-US" dirty="0"/>
              <a:t>Title I: General Provisions</a:t>
            </a:r>
            <a:br>
              <a:rPr lang="en-US" dirty="0"/>
            </a:br>
            <a:r>
              <a:rPr lang="en-US" dirty="0"/>
              <a:t>Art. 4 – Protection of the person submitting 			the report</a:t>
            </a:r>
            <a:endParaRPr lang="en-MT" dirty="0"/>
          </a:p>
        </p:txBody>
      </p:sp>
      <p:sp>
        <p:nvSpPr>
          <p:cNvPr id="3" name="Content Placeholder 2">
            <a:extLst>
              <a:ext uri="{FF2B5EF4-FFF2-40B4-BE49-F238E27FC236}">
                <a16:creationId xmlns:a16="http://schemas.microsoft.com/office/drawing/2014/main" id="{29DAAB6F-5464-47C5-B0CB-7C9241B81C6C}"/>
              </a:ext>
            </a:extLst>
          </p:cNvPr>
          <p:cNvSpPr>
            <a:spLocks noGrp="1"/>
          </p:cNvSpPr>
          <p:nvPr>
            <p:ph sz="half" idx="1"/>
          </p:nvPr>
        </p:nvSpPr>
        <p:spPr>
          <a:xfrm>
            <a:off x="838200" y="1970002"/>
            <a:ext cx="5181600" cy="4703513"/>
          </a:xfrm>
        </p:spPr>
        <p:txBody>
          <a:bodyPr>
            <a:normAutofit fontScale="85000" lnSpcReduction="20000"/>
          </a:bodyPr>
          <a:lstStyle/>
          <a:p>
            <a:pPr algn="just"/>
            <a:r>
              <a:rPr lang="en-US" dirty="0"/>
              <a:t>§1. Making a report pursuant to article 3 shall not constitute a violation of office confidentiality.</a:t>
            </a:r>
          </a:p>
          <a:p>
            <a:pPr algn="just"/>
            <a:r>
              <a:rPr lang="en-US" dirty="0"/>
              <a:t>§2. Except as provided for by canons 1390 CIC and 1452 and 1454 CCEO, prejudice, retaliation or discrimination as a consequence of having submitted a report is prohibited and may constitute the conduct referred to in article 1 §1, letter b).</a:t>
            </a:r>
          </a:p>
          <a:p>
            <a:pPr algn="just"/>
            <a:r>
              <a:rPr lang="en-US" dirty="0"/>
              <a:t>§3. An obligation to keep silent may not be imposed on any person with regard to the contents of his or her report.</a:t>
            </a:r>
            <a:endParaRPr lang="en-MT" dirty="0"/>
          </a:p>
        </p:txBody>
      </p:sp>
      <p:sp>
        <p:nvSpPr>
          <p:cNvPr id="4" name="Content Placeholder 3">
            <a:extLst>
              <a:ext uri="{FF2B5EF4-FFF2-40B4-BE49-F238E27FC236}">
                <a16:creationId xmlns:a16="http://schemas.microsoft.com/office/drawing/2014/main" id="{4D58C62B-049A-4DF4-B07C-12EDD5199E07}"/>
              </a:ext>
            </a:extLst>
          </p:cNvPr>
          <p:cNvSpPr>
            <a:spLocks noGrp="1"/>
          </p:cNvSpPr>
          <p:nvPr>
            <p:ph sz="half" idx="2"/>
          </p:nvPr>
        </p:nvSpPr>
        <p:spPr>
          <a:xfrm>
            <a:off x="6172200" y="2236703"/>
            <a:ext cx="5682916" cy="4329198"/>
          </a:xfrm>
          <a:ln w="28575">
            <a:solidFill>
              <a:schemeClr val="accent3">
                <a:lumMod val="50000"/>
              </a:schemeClr>
            </a:solidFill>
          </a:ln>
        </p:spPr>
        <p:txBody>
          <a:bodyPr>
            <a:normAutofit fontScale="85000" lnSpcReduction="20000"/>
          </a:bodyPr>
          <a:lstStyle/>
          <a:p>
            <a:pPr algn="just"/>
            <a:r>
              <a:rPr lang="en-US" dirty="0"/>
              <a:t>Can. 1390 §1. A person who falsely denounces before an ecclesiastical superior a confessor for the delict mentioned in ⇒ can. 1387 incurs a </a:t>
            </a:r>
            <a:r>
              <a:rPr lang="en-US" dirty="0" err="1"/>
              <a:t>latae</a:t>
            </a:r>
            <a:r>
              <a:rPr lang="en-US" dirty="0"/>
              <a:t> sententiae interdict and, if he is a cleric, also a suspension.</a:t>
            </a:r>
          </a:p>
          <a:p>
            <a:pPr algn="just"/>
            <a:r>
              <a:rPr lang="en-US" dirty="0"/>
              <a:t>§2. A person who offers an ecclesiastical superior any other calumnious denunciation of a delict or who otherwise injures the good reputation of another can be punished with a just penalty, not excluding a censure.</a:t>
            </a:r>
          </a:p>
          <a:p>
            <a:pPr algn="just"/>
            <a:r>
              <a:rPr lang="en-US" dirty="0"/>
              <a:t>§3. A calumniator can also be forced to make suitable reparation.</a:t>
            </a:r>
            <a:endParaRPr lang="en-MT" dirty="0"/>
          </a:p>
        </p:txBody>
      </p:sp>
      <p:sp>
        <p:nvSpPr>
          <p:cNvPr id="6" name="Rectangle 5">
            <a:extLst>
              <a:ext uri="{FF2B5EF4-FFF2-40B4-BE49-F238E27FC236}">
                <a16:creationId xmlns:a16="http://schemas.microsoft.com/office/drawing/2014/main" id="{2AD45A30-6167-4554-B035-55A2970C9608}"/>
              </a:ext>
            </a:extLst>
          </p:cNvPr>
          <p:cNvSpPr/>
          <p:nvPr/>
        </p:nvSpPr>
        <p:spPr>
          <a:xfrm>
            <a:off x="2273300" y="3108764"/>
            <a:ext cx="1511300" cy="307536"/>
          </a:xfrm>
          <a:prstGeom prst="rect">
            <a:avLst/>
          </a:prstGeom>
          <a:noFill/>
          <a:ln w="28575">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MT"/>
          </a:p>
        </p:txBody>
      </p:sp>
      <p:cxnSp>
        <p:nvCxnSpPr>
          <p:cNvPr id="8" name="Connector: Elbow 7">
            <a:extLst>
              <a:ext uri="{FF2B5EF4-FFF2-40B4-BE49-F238E27FC236}">
                <a16:creationId xmlns:a16="http://schemas.microsoft.com/office/drawing/2014/main" id="{C391F0CB-DEBC-442F-87E1-6CDF204AF381}"/>
              </a:ext>
            </a:extLst>
          </p:cNvPr>
          <p:cNvCxnSpPr>
            <a:cxnSpLocks/>
            <a:endCxn id="4" idx="1"/>
          </p:cNvCxnSpPr>
          <p:nvPr/>
        </p:nvCxnSpPr>
        <p:spPr>
          <a:xfrm>
            <a:off x="3784600" y="3142877"/>
            <a:ext cx="2387600" cy="1258425"/>
          </a:xfrm>
          <a:prstGeom prst="bentConnector3">
            <a:avLst>
              <a:gd name="adj1" fmla="val 93085"/>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14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fade">
                                      <p:cBhvr>
                                        <p:cTn id="37" dur="500"/>
                                        <p:tgtEl>
                                          <p:spTgt spid="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a:bodyPr>
          <a:lstStyle/>
          <a:p>
            <a:r>
              <a:rPr lang="en-US" dirty="0"/>
              <a:t>Title I: General Provisions</a:t>
            </a:r>
            <a:br>
              <a:rPr lang="en-US" dirty="0"/>
            </a:br>
            <a:r>
              <a:rPr lang="en-US" dirty="0"/>
              <a:t>Art. 5 – Care for persons</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1825624"/>
            <a:ext cx="10147300" cy="4905375"/>
          </a:xfrm>
        </p:spPr>
        <p:txBody>
          <a:bodyPr>
            <a:normAutofit lnSpcReduction="10000"/>
          </a:bodyPr>
          <a:lstStyle/>
          <a:p>
            <a:pPr algn="just"/>
            <a:r>
              <a:rPr lang="en-US" dirty="0"/>
              <a:t>§1. The ecclesiastical Authorities shall commit themselves to ensuring that </a:t>
            </a:r>
            <a:r>
              <a:rPr lang="en-US" b="1" dirty="0"/>
              <a:t>those who state that they have been harmed, together with their families, are to be treated with dignity and respect</a:t>
            </a:r>
            <a:r>
              <a:rPr lang="en-US" dirty="0"/>
              <a:t>, and, in particular, are to be:</a:t>
            </a:r>
          </a:p>
          <a:p>
            <a:pPr lvl="1" algn="just"/>
            <a:r>
              <a:rPr lang="en-US" dirty="0"/>
              <a:t>a) </a:t>
            </a:r>
            <a:r>
              <a:rPr lang="en-US" b="1" dirty="0"/>
              <a:t>welcomed</a:t>
            </a:r>
            <a:r>
              <a:rPr lang="en-US" dirty="0"/>
              <a:t>, </a:t>
            </a:r>
            <a:r>
              <a:rPr lang="en-US" b="1" dirty="0"/>
              <a:t>listened</a:t>
            </a:r>
            <a:r>
              <a:rPr lang="en-US" dirty="0"/>
              <a:t> to and </a:t>
            </a:r>
            <a:r>
              <a:rPr lang="en-US" b="1" dirty="0"/>
              <a:t>supported</a:t>
            </a:r>
            <a:r>
              <a:rPr lang="en-US" dirty="0"/>
              <a:t>, including through provision of specific services;</a:t>
            </a:r>
          </a:p>
          <a:p>
            <a:pPr lvl="1" algn="just"/>
            <a:r>
              <a:rPr lang="en-US" dirty="0"/>
              <a:t>b) offered </a:t>
            </a:r>
            <a:r>
              <a:rPr lang="en-US" b="1" dirty="0"/>
              <a:t>spiritual</a:t>
            </a:r>
            <a:r>
              <a:rPr lang="en-US" dirty="0"/>
              <a:t> </a:t>
            </a:r>
            <a:r>
              <a:rPr lang="en-US" b="1" dirty="0"/>
              <a:t>assistance</a:t>
            </a:r>
            <a:r>
              <a:rPr lang="en-US" dirty="0"/>
              <a:t>;</a:t>
            </a:r>
          </a:p>
          <a:p>
            <a:pPr lvl="1" algn="just"/>
            <a:r>
              <a:rPr lang="en-US" dirty="0"/>
              <a:t>c) offered </a:t>
            </a:r>
            <a:r>
              <a:rPr lang="en-US" b="1" dirty="0"/>
              <a:t>medical</a:t>
            </a:r>
            <a:r>
              <a:rPr lang="en-US" dirty="0"/>
              <a:t> </a:t>
            </a:r>
            <a:r>
              <a:rPr lang="en-US" b="1" dirty="0"/>
              <a:t>assistance</a:t>
            </a:r>
            <a:r>
              <a:rPr lang="en-US" dirty="0"/>
              <a:t>, including therapeutic and psychological assistance, as required by the specific case.</a:t>
            </a:r>
          </a:p>
          <a:p>
            <a:pPr algn="just"/>
            <a:r>
              <a:rPr lang="en-US" dirty="0"/>
              <a:t>§2. The good name and the </a:t>
            </a:r>
            <a:r>
              <a:rPr lang="en-US" b="1" dirty="0"/>
              <a:t>privacy</a:t>
            </a:r>
            <a:r>
              <a:rPr lang="en-US" dirty="0"/>
              <a:t> of the persons involved, as well as the </a:t>
            </a:r>
            <a:r>
              <a:rPr lang="en-US" b="1" dirty="0"/>
              <a:t>confidentiality</a:t>
            </a:r>
            <a:r>
              <a:rPr lang="en-US" dirty="0"/>
              <a:t> of their personal </a:t>
            </a:r>
            <a:r>
              <a:rPr lang="en-US" b="1" dirty="0"/>
              <a:t>data</a:t>
            </a:r>
            <a:r>
              <a:rPr lang="en-US" dirty="0"/>
              <a:t>, shall be </a:t>
            </a:r>
            <a:r>
              <a:rPr lang="en-US" b="1" dirty="0"/>
              <a:t>protected</a:t>
            </a:r>
            <a:r>
              <a:rPr lang="en-US" dirty="0"/>
              <a:t>.</a:t>
            </a:r>
          </a:p>
          <a:p>
            <a:pPr algn="just"/>
            <a:endParaRPr lang="en-MT" dirty="0"/>
          </a:p>
        </p:txBody>
      </p:sp>
    </p:spTree>
    <p:extLst>
      <p:ext uri="{BB962C8B-B14F-4D97-AF65-F5344CB8AC3E}">
        <p14:creationId xmlns:p14="http://schemas.microsoft.com/office/powerpoint/2010/main" val="426852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1E88-3553-4B7D-BA83-464C1212A350}"/>
              </a:ext>
            </a:extLst>
          </p:cNvPr>
          <p:cNvSpPr>
            <a:spLocks noGrp="1"/>
          </p:cNvSpPr>
          <p:nvPr>
            <p:ph type="title"/>
          </p:nvPr>
        </p:nvSpPr>
        <p:spPr/>
        <p:txBody>
          <a:bodyPr>
            <a:normAutofit fontScale="90000"/>
          </a:bodyPr>
          <a:lstStyle/>
          <a:p>
            <a:r>
              <a:rPr lang="en-US" dirty="0"/>
              <a:t>Title II: Provisions Concerning Bishops and Their Equivalents</a:t>
            </a:r>
            <a:br>
              <a:rPr lang="en-US" dirty="0"/>
            </a:br>
            <a:r>
              <a:rPr lang="en-US" dirty="0"/>
              <a:t>Art. 6 – Subjective Scope of Application</a:t>
            </a:r>
            <a:endParaRPr lang="en-MT" dirty="0"/>
          </a:p>
        </p:txBody>
      </p:sp>
      <p:sp>
        <p:nvSpPr>
          <p:cNvPr id="3" name="Content Placeholder 2">
            <a:extLst>
              <a:ext uri="{FF2B5EF4-FFF2-40B4-BE49-F238E27FC236}">
                <a16:creationId xmlns:a16="http://schemas.microsoft.com/office/drawing/2014/main" id="{9FBEAFD0-FCD8-454B-BE72-A2520A7DA503}"/>
              </a:ext>
            </a:extLst>
          </p:cNvPr>
          <p:cNvSpPr>
            <a:spLocks noGrp="1"/>
          </p:cNvSpPr>
          <p:nvPr>
            <p:ph sz="half" idx="1"/>
          </p:nvPr>
        </p:nvSpPr>
        <p:spPr>
          <a:xfrm>
            <a:off x="838200" y="2123822"/>
            <a:ext cx="10515600" cy="4912060"/>
          </a:xfrm>
        </p:spPr>
        <p:txBody>
          <a:bodyPr>
            <a:normAutofit/>
          </a:bodyPr>
          <a:lstStyle/>
          <a:p>
            <a:pPr algn="just"/>
            <a:r>
              <a:rPr lang="en-US" dirty="0"/>
              <a:t>The procedural norms referred to in this title concern the conduct referred to in article 1, carried out by:</a:t>
            </a:r>
          </a:p>
          <a:p>
            <a:pPr lvl="1" algn="just"/>
            <a:r>
              <a:rPr lang="en-US" dirty="0"/>
              <a:t>a) Cardinals, Patriarchs, Bishops and Legates of the Roman Pontiff;</a:t>
            </a:r>
          </a:p>
          <a:p>
            <a:pPr lvl="1" algn="just"/>
            <a:r>
              <a:rPr lang="en-US" dirty="0"/>
              <a:t>b) clerics who are, or who have been, the pastoral heads of a particular Church or of an entity assimilated to it, Latin or Oriental, including the Personal Ordinariates, for the acts committed </a:t>
            </a:r>
            <a:r>
              <a:rPr lang="en-US" i="1" dirty="0" err="1"/>
              <a:t>durante</a:t>
            </a:r>
            <a:r>
              <a:rPr lang="en-US" i="1" dirty="0"/>
              <a:t> </a:t>
            </a:r>
            <a:r>
              <a:rPr lang="en-US" i="1" dirty="0" err="1"/>
              <a:t>munere</a:t>
            </a:r>
            <a:r>
              <a:rPr lang="en-US" dirty="0"/>
              <a:t>;</a:t>
            </a:r>
          </a:p>
          <a:p>
            <a:pPr lvl="1" algn="just"/>
            <a:r>
              <a:rPr lang="en-US" dirty="0"/>
              <a:t>c) clerics who are or who have been in the past leaders of a Personal Prelature, for the acts committed </a:t>
            </a:r>
            <a:r>
              <a:rPr lang="en-US" i="1" dirty="0" err="1"/>
              <a:t>durante</a:t>
            </a:r>
            <a:r>
              <a:rPr lang="en-US" dirty="0"/>
              <a:t> </a:t>
            </a:r>
            <a:r>
              <a:rPr lang="en-US" i="1" dirty="0" err="1"/>
              <a:t>munere</a:t>
            </a:r>
            <a:r>
              <a:rPr lang="en-US" dirty="0"/>
              <a:t>;</a:t>
            </a:r>
          </a:p>
          <a:p>
            <a:pPr lvl="1" algn="just"/>
            <a:r>
              <a:rPr lang="en-US" dirty="0"/>
              <a:t>d) those who are, or who have been, supreme moderators of Institutes of Consecrated Life or of Societies of Apostolic Life of Pontifical right, as well as of monasteries </a:t>
            </a:r>
            <a:r>
              <a:rPr lang="en-US" i="1" dirty="0"/>
              <a:t>sui </a:t>
            </a:r>
            <a:r>
              <a:rPr lang="en-US" i="1" dirty="0" err="1"/>
              <a:t>iuris</a:t>
            </a:r>
            <a:r>
              <a:rPr lang="en-US" dirty="0"/>
              <a:t>, with respect to the acts committed </a:t>
            </a:r>
            <a:r>
              <a:rPr lang="en-US" i="1" dirty="0" err="1"/>
              <a:t>durante</a:t>
            </a:r>
            <a:r>
              <a:rPr lang="en-US" i="1" dirty="0"/>
              <a:t> </a:t>
            </a:r>
            <a:r>
              <a:rPr lang="en-US" i="1" dirty="0" err="1"/>
              <a:t>munere</a:t>
            </a:r>
            <a:r>
              <a:rPr lang="en-US" dirty="0"/>
              <a:t>.</a:t>
            </a:r>
            <a:endParaRPr lang="en-MT" dirty="0"/>
          </a:p>
        </p:txBody>
      </p:sp>
    </p:spTree>
    <p:extLst>
      <p:ext uri="{BB962C8B-B14F-4D97-AF65-F5344CB8AC3E}">
        <p14:creationId xmlns:p14="http://schemas.microsoft.com/office/powerpoint/2010/main" val="1265068763"/>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362</TotalTime>
  <Words>3675</Words>
  <Application>Microsoft Office PowerPoint</Application>
  <PresentationFormat>Widescreen</PresentationFormat>
  <Paragraphs>139</Paragraphs>
  <Slides>22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Univers</vt:lpstr>
      <vt:lpstr>GradientVTI</vt:lpstr>
      <vt:lpstr>Explaining Vos estis lux mundi</vt:lpstr>
      <vt:lpstr>What is Vos Estis Lux Mundi?</vt:lpstr>
      <vt:lpstr>Title I: General Provisions Art. 1 – Scope of Application</vt:lpstr>
      <vt:lpstr>Title I: General Provisions Art. 2 – Reception of Reports and Data    Protection</vt:lpstr>
      <vt:lpstr>Title I: General Provisions Art. 3 – Reporting</vt:lpstr>
      <vt:lpstr>Title I: General Provisions Art. 3 – Reporting (Cont.)</vt:lpstr>
      <vt:lpstr>Title I: General Provisions Art. 4 – Protection of the person submitting    the report</vt:lpstr>
      <vt:lpstr>Title I: General Provisions Art. 5 – Care for persons</vt:lpstr>
      <vt:lpstr>Title II: Provisions Concerning Bishops and Their Equivalents Art. 6 – Subjective Scope of Application</vt:lpstr>
      <vt:lpstr>Title II: Provisions Concerning Bishops and Their Equivalents Art. 7 – Competent Dicastery</vt:lpstr>
      <vt:lpstr>Title II: Provisions Concerning Bishops and Their Equivalents Art. 8 – Procedure applicable in the event of a report concerning a Bishop of the Latin Church</vt:lpstr>
      <vt:lpstr>Title II: Provisions Concerning Bishops and Their Equivalents Art. 9 – Procedure applicable to Bishops of Eastern Catholic Churches</vt:lpstr>
      <vt:lpstr>Title II: Provisions Concerning Bishops and Their Equivalents Art. 10 – Initial duties of the Metropolitan</vt:lpstr>
      <vt:lpstr>Title II: Provisions Concerning Bishops and Their Equivalents Art. 11 – Entrusting the investigation to a person other than the Metropolitan</vt:lpstr>
      <vt:lpstr>Title II: Provisions Concerning Bishops and Their Equivalents Art. 12 – Carrying out the investigation 1/2</vt:lpstr>
      <vt:lpstr>Title II: Provisions Concerning Bishops and Their Equivalents Art. 12 – Carrying out the investigation 2/2</vt:lpstr>
      <vt:lpstr>Title II: Provisions Concerning Bishops and Their Equivalents Art. 13 – Involvement of qualified persons</vt:lpstr>
      <vt:lpstr>Title II: Provisions Concerning Bishops and Their Equivalents Art. 14 – Duration of the Investigation</vt:lpstr>
      <vt:lpstr>Title II: Provisions Concerning Bishops and Their Equivalents Art. 16 – Establishment of a fund</vt:lpstr>
      <vt:lpstr>Title II: Provisions Concerning Bishops and Their Equivalents Art. 17 – Transmission of the documents and the votum</vt:lpstr>
      <vt:lpstr>Title II: Provisions Concerning Bishops and Their Equivalents Art. 18 – Subsequent Measures</vt:lpstr>
      <vt:lpstr>How does VELM conclude?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Vos estis lux mundi</dc:title>
  <dc:creator>Brenda Prato</dc:creator>
  <cp:lastModifiedBy>Brenda Prato</cp:lastModifiedBy>
  <cp:revision>24</cp:revision>
  <dcterms:created xsi:type="dcterms:W3CDTF">2020-11-28T11:59:00Z</dcterms:created>
  <dcterms:modified xsi:type="dcterms:W3CDTF">2020-11-28T18:01:18Z</dcterms:modified>
</cp:coreProperties>
</file>